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Montserrat SemiBold"/>
      <p:regular r:id="rId18"/>
      <p:bold r:id="rId19"/>
      <p:italic r:id="rId20"/>
      <p:boldItalic r:id="rId21"/>
    </p:embeddedFont>
    <p:embeddedFont>
      <p:font typeface="Montserrat"/>
      <p:regular r:id="rId22"/>
      <p:bold r:id="rId23"/>
      <p:italic r:id="rId24"/>
      <p:boldItalic r:id="rId25"/>
    </p:embeddedFont>
    <p:embeddedFont>
      <p:font typeface="Montserrat Medium"/>
      <p:regular r:id="rId26"/>
      <p:bold r:id="rId27"/>
      <p:italic r:id="rId28"/>
      <p:boldItalic r:id="rId29"/>
    </p:embeddedFont>
    <p:embeddedFont>
      <p:font typeface="Montserrat ExtraBold"/>
      <p:bold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ED128FE-1886-4796-BBE8-6FE77588035C}">
  <a:tblStyle styleId="{9ED128FE-1886-4796-BBE8-6FE77588035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italic.fntdata"/><Relationship Id="rId22" Type="http://schemas.openxmlformats.org/officeDocument/2006/relationships/font" Target="fonts/Montserrat-regular.fntdata"/><Relationship Id="rId21" Type="http://schemas.openxmlformats.org/officeDocument/2006/relationships/font" Target="fonts/MontserratSemiBold-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regular.fntdata"/><Relationship Id="rId25" Type="http://schemas.openxmlformats.org/officeDocument/2006/relationships/font" Target="fonts/Montserrat-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Medium-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ExtraBold-boldItalic.fntdata"/><Relationship Id="rId30" Type="http://schemas.openxmlformats.org/officeDocument/2006/relationships/font" Target="fonts/MontserratExtraBo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bold.fntdata"/><Relationship Id="rId18" Type="http://schemas.openxmlformats.org/officeDocument/2006/relationships/font" Target="fonts/Montserrat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3a6c1df6d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3a6c1df6d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3a6c1df6de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3a6c1df6de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3c6cc4c1f5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3c6cc4c1f5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3a6c1df6de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3a6c1df6d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3ab50b345d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3ab50b345d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3c6cc4c1f5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3c6cc4c1f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3a6c1df6d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3a6c1df6d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3a6c1df6de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3a6c1df6d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3a6c1df6d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3a6c1df6d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3a6c1df6de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3a6c1df6de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8.png"/><Relationship Id="rId10" Type="http://schemas.openxmlformats.org/officeDocument/2006/relationships/image" Target="../media/image15.png"/><Relationship Id="rId9"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5.png"/><Relationship Id="rId8"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1"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152400" y="63325"/>
            <a:ext cx="3394599" cy="3394599"/>
          </a:xfrm>
          <a:prstGeom prst="rect">
            <a:avLst/>
          </a:prstGeom>
          <a:noFill/>
          <a:ln>
            <a:noFill/>
          </a:ln>
          <a:effectLst>
            <a:outerShdw blurRad="57150" rotWithShape="0" algn="bl" dir="5400000" dist="19050">
              <a:srgbClr val="000000">
                <a:alpha val="37000"/>
              </a:srgbClr>
            </a:outerShdw>
          </a:effectLst>
        </p:spPr>
      </p:pic>
      <p:sp>
        <p:nvSpPr>
          <p:cNvPr id="56" name="Google Shape;56;p13"/>
          <p:cNvSpPr txBox="1"/>
          <p:nvPr/>
        </p:nvSpPr>
        <p:spPr>
          <a:xfrm>
            <a:off x="2403185" y="1000550"/>
            <a:ext cx="5322300" cy="1262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7000">
                <a:solidFill>
                  <a:schemeClr val="lt1"/>
                </a:solidFill>
                <a:latin typeface="Montserrat ExtraBold"/>
                <a:ea typeface="Montserrat ExtraBold"/>
                <a:cs typeface="Montserrat ExtraBold"/>
                <a:sym typeface="Montserrat ExtraBold"/>
              </a:rPr>
              <a:t>C</a:t>
            </a:r>
            <a:r>
              <a:rPr lang="en" sz="7000">
                <a:solidFill>
                  <a:schemeClr val="lt1"/>
                </a:solidFill>
                <a:latin typeface="Montserrat ExtraBold"/>
                <a:ea typeface="Montserrat ExtraBold"/>
                <a:cs typeface="Montserrat ExtraBold"/>
                <a:sym typeface="Montserrat ExtraBold"/>
              </a:rPr>
              <a:t>heffy</a:t>
            </a:r>
            <a:endParaRPr sz="7000">
              <a:solidFill>
                <a:schemeClr val="lt1"/>
              </a:solidFill>
              <a:latin typeface="Montserrat ExtraBold"/>
              <a:ea typeface="Montserrat ExtraBold"/>
              <a:cs typeface="Montserrat ExtraBold"/>
              <a:sym typeface="Montserrat ExtraBold"/>
            </a:endParaRPr>
          </a:p>
        </p:txBody>
      </p:sp>
      <p:sp>
        <p:nvSpPr>
          <p:cNvPr id="57" name="Google Shape;57;p13"/>
          <p:cNvSpPr txBox="1"/>
          <p:nvPr/>
        </p:nvSpPr>
        <p:spPr>
          <a:xfrm>
            <a:off x="2399100" y="2076175"/>
            <a:ext cx="3514500" cy="646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lt1"/>
                </a:solidFill>
                <a:latin typeface="Montserrat Medium"/>
                <a:ea typeface="Montserrat Medium"/>
                <a:cs typeface="Montserrat Medium"/>
                <a:sym typeface="Montserrat Medium"/>
              </a:rPr>
              <a:t>Eat Faster &amp; </a:t>
            </a:r>
            <a:r>
              <a:rPr lang="en" sz="1500">
                <a:solidFill>
                  <a:schemeClr val="lt1"/>
                </a:solidFill>
                <a:latin typeface="Montserrat Medium"/>
                <a:ea typeface="Montserrat Medium"/>
                <a:cs typeface="Montserrat Medium"/>
                <a:sym typeface="Montserrat Medium"/>
              </a:rPr>
              <a:t>Smarter</a:t>
            </a:r>
            <a:r>
              <a:rPr lang="en" sz="1500">
                <a:solidFill>
                  <a:schemeClr val="lt1"/>
                </a:solidFill>
                <a:latin typeface="Montserrat Medium"/>
                <a:ea typeface="Montserrat Medium"/>
                <a:cs typeface="Montserrat Medium"/>
                <a:sym typeface="Montserrat Medium"/>
              </a:rPr>
              <a:t> With What You Have</a:t>
            </a:r>
            <a:endParaRPr sz="1500">
              <a:solidFill>
                <a:schemeClr val="lt1"/>
              </a:solidFill>
              <a:latin typeface="Montserrat Medium"/>
              <a:ea typeface="Montserrat Medium"/>
              <a:cs typeface="Montserrat Medium"/>
              <a:sym typeface="Montserrat Medium"/>
            </a:endParaRPr>
          </a:p>
        </p:txBody>
      </p:sp>
      <p:sp>
        <p:nvSpPr>
          <p:cNvPr id="58" name="Google Shape;58;p13"/>
          <p:cNvSpPr txBox="1"/>
          <p:nvPr/>
        </p:nvSpPr>
        <p:spPr>
          <a:xfrm>
            <a:off x="139525" y="4091025"/>
            <a:ext cx="4280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lt1"/>
                </a:solidFill>
                <a:latin typeface="Montserrat"/>
                <a:ea typeface="Montserrat"/>
                <a:cs typeface="Montserrat"/>
                <a:sym typeface="Montserrat"/>
              </a:rPr>
              <a:t>Majeedur Rashid</a:t>
            </a:r>
            <a:r>
              <a:rPr b="1" lang="en" sz="1600">
                <a:solidFill>
                  <a:schemeClr val="lt1"/>
                </a:solidFill>
                <a:latin typeface="Montserrat"/>
                <a:ea typeface="Montserrat"/>
                <a:cs typeface="Montserrat"/>
                <a:sym typeface="Montserrat"/>
              </a:rPr>
              <a:t> &amp; Vitaliy Frankiv</a:t>
            </a:r>
            <a:endParaRPr b="1" sz="1600">
              <a:solidFill>
                <a:schemeClr val="lt1"/>
              </a:solidFill>
              <a:latin typeface="Montserrat"/>
              <a:ea typeface="Montserrat"/>
              <a:cs typeface="Montserrat"/>
              <a:sym typeface="Montserrat"/>
            </a:endParaRPr>
          </a:p>
        </p:txBody>
      </p:sp>
      <p:sp>
        <p:nvSpPr>
          <p:cNvPr id="59" name="Google Shape;59;p13"/>
          <p:cNvSpPr txBox="1"/>
          <p:nvPr/>
        </p:nvSpPr>
        <p:spPr>
          <a:xfrm>
            <a:off x="139525" y="4319200"/>
            <a:ext cx="4280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Montserrat Medium"/>
                <a:ea typeface="Montserrat Medium"/>
                <a:cs typeface="Montserrat Medium"/>
                <a:sym typeface="Montserrat Medium"/>
              </a:rPr>
              <a:t>Founder</a:t>
            </a:r>
            <a:r>
              <a:rPr lang="en" sz="1600">
                <a:solidFill>
                  <a:schemeClr val="lt1"/>
                </a:solidFill>
                <a:latin typeface="Montserrat Medium"/>
                <a:ea typeface="Montserrat Medium"/>
                <a:cs typeface="Montserrat Medium"/>
                <a:sym typeface="Montserrat Medium"/>
              </a:rPr>
              <a:t>s</a:t>
            </a:r>
            <a:r>
              <a:rPr lang="en" sz="1600">
                <a:solidFill>
                  <a:schemeClr val="lt1"/>
                </a:solidFill>
                <a:latin typeface="Montserrat Medium"/>
                <a:ea typeface="Montserrat Medium"/>
                <a:cs typeface="Montserrat Medium"/>
                <a:sym typeface="Montserrat Medium"/>
              </a:rPr>
              <a:t> &amp; Ceo</a:t>
            </a:r>
            <a:endParaRPr sz="1600">
              <a:solidFill>
                <a:schemeClr val="lt1"/>
              </a:solidFill>
              <a:latin typeface="Montserrat Medium"/>
              <a:ea typeface="Montserrat Medium"/>
              <a:cs typeface="Montserrat Medium"/>
              <a:sym typeface="Montserrat Medium"/>
            </a:endParaRPr>
          </a:p>
        </p:txBody>
      </p:sp>
      <p:sp>
        <p:nvSpPr>
          <p:cNvPr id="60" name="Google Shape;60;p13"/>
          <p:cNvSpPr txBox="1"/>
          <p:nvPr/>
        </p:nvSpPr>
        <p:spPr>
          <a:xfrm>
            <a:off x="44300" y="4674100"/>
            <a:ext cx="3153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lt1"/>
                </a:solidFill>
                <a:latin typeface="Montserrat"/>
                <a:ea typeface="Montserrat"/>
                <a:cs typeface="Montserrat"/>
                <a:sym typeface="Montserrat"/>
              </a:rPr>
              <a:t>@cheffyapp</a:t>
            </a:r>
            <a:r>
              <a:rPr lang="en" sz="1600">
                <a:solidFill>
                  <a:schemeClr val="lt1"/>
                </a:solidFill>
                <a:latin typeface="Montserrat SemiBold"/>
                <a:ea typeface="Montserrat SemiBold"/>
                <a:cs typeface="Montserrat SemiBold"/>
                <a:sym typeface="Montserrat SemiBold"/>
              </a:rPr>
              <a:t> |</a:t>
            </a:r>
            <a:r>
              <a:rPr b="1" lang="en" sz="1600">
                <a:solidFill>
                  <a:schemeClr val="lt1"/>
                </a:solidFill>
                <a:latin typeface="Montserrat"/>
                <a:ea typeface="Montserrat"/>
                <a:cs typeface="Montserrat"/>
                <a:sym typeface="Montserrat"/>
              </a:rPr>
              <a:t> </a:t>
            </a:r>
            <a:endParaRPr b="1" sz="1600">
              <a:solidFill>
                <a:schemeClr val="lt1"/>
              </a:solidFill>
              <a:latin typeface="Montserrat"/>
              <a:ea typeface="Montserrat"/>
              <a:cs typeface="Montserrat"/>
              <a:sym typeface="Montserrat"/>
            </a:endParaRPr>
          </a:p>
        </p:txBody>
      </p:sp>
      <p:pic>
        <p:nvPicPr>
          <p:cNvPr id="61" name="Google Shape;61;p13"/>
          <p:cNvPicPr preferRelativeResize="0"/>
          <p:nvPr/>
        </p:nvPicPr>
        <p:blipFill rotWithShape="1">
          <a:blip r:embed="rId5">
            <a:alphaModFix amt="30000"/>
          </a:blip>
          <a:srcRect b="12423" l="0" r="29873" t="-9482"/>
          <a:stretch/>
        </p:blipFill>
        <p:spPr>
          <a:xfrm>
            <a:off x="6607800" y="-556825"/>
            <a:ext cx="2536200" cy="5700300"/>
          </a:xfrm>
          <a:prstGeom prst="rect">
            <a:avLst/>
          </a:prstGeom>
          <a:noFill/>
          <a:ln>
            <a:noFill/>
          </a:ln>
        </p:spPr>
      </p:pic>
      <p:pic>
        <p:nvPicPr>
          <p:cNvPr id="62" name="Google Shape;62;p13"/>
          <p:cNvPicPr preferRelativeResize="0"/>
          <p:nvPr/>
        </p:nvPicPr>
        <p:blipFill rotWithShape="1">
          <a:blip r:embed="rId6">
            <a:alphaModFix/>
          </a:blip>
          <a:srcRect b="51338" l="0" r="0" t="3741"/>
          <a:stretch/>
        </p:blipFill>
        <p:spPr>
          <a:xfrm>
            <a:off x="2765400" y="2722676"/>
            <a:ext cx="1472787" cy="431124"/>
          </a:xfrm>
          <a:prstGeom prst="rect">
            <a:avLst/>
          </a:prstGeom>
          <a:noFill/>
          <a:ln>
            <a:noFill/>
          </a:ln>
        </p:spPr>
      </p:pic>
      <p:pic>
        <p:nvPicPr>
          <p:cNvPr id="63" name="Google Shape;63;p13"/>
          <p:cNvPicPr preferRelativeResize="0"/>
          <p:nvPr/>
        </p:nvPicPr>
        <p:blipFill rotWithShape="1">
          <a:blip r:embed="rId6">
            <a:alphaModFix/>
          </a:blip>
          <a:srcRect b="3746" l="0" r="0" t="51334"/>
          <a:stretch/>
        </p:blipFill>
        <p:spPr>
          <a:xfrm>
            <a:off x="4238187" y="2722675"/>
            <a:ext cx="1472787" cy="431124"/>
          </a:xfrm>
          <a:prstGeom prst="rect">
            <a:avLst/>
          </a:prstGeom>
          <a:noFill/>
          <a:ln>
            <a:noFill/>
          </a:ln>
        </p:spPr>
      </p:pic>
      <p:pic>
        <p:nvPicPr>
          <p:cNvPr id="64" name="Google Shape;64;p13"/>
          <p:cNvPicPr preferRelativeResize="0"/>
          <p:nvPr/>
        </p:nvPicPr>
        <p:blipFill>
          <a:blip r:embed="rId5">
            <a:alphaModFix/>
          </a:blip>
          <a:stretch>
            <a:fillRect/>
          </a:stretch>
        </p:blipFill>
        <p:spPr>
          <a:xfrm>
            <a:off x="6044450" y="157650"/>
            <a:ext cx="2715900" cy="4828200"/>
          </a:xfrm>
          <a:prstGeom prst="roundRect">
            <a:avLst>
              <a:gd fmla="val 16667" name="adj"/>
            </a:avLst>
          </a:prstGeom>
          <a:noFill/>
          <a:ln cap="flat" cmpd="sng" w="38100">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pic>
        <p:nvPicPr>
          <p:cNvPr id="65" name="Google Shape;65;p13"/>
          <p:cNvPicPr preferRelativeResize="0"/>
          <p:nvPr/>
        </p:nvPicPr>
        <p:blipFill rotWithShape="1">
          <a:blip r:embed="rId7">
            <a:alphaModFix/>
          </a:blip>
          <a:srcRect b="34813" l="19775" r="14087" t="36622"/>
          <a:stretch/>
        </p:blipFill>
        <p:spPr>
          <a:xfrm>
            <a:off x="1543475" y="4710750"/>
            <a:ext cx="1472799" cy="3577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22"/>
          <p:cNvPicPr preferRelativeResize="0"/>
          <p:nvPr/>
        </p:nvPicPr>
        <p:blipFill>
          <a:blip r:embed="rId3">
            <a:alphaModFix/>
          </a:blip>
          <a:stretch>
            <a:fillRect/>
          </a:stretch>
        </p:blipFill>
        <p:spPr>
          <a:xfrm>
            <a:off x="0" y="0"/>
            <a:ext cx="9144001" cy="5143500"/>
          </a:xfrm>
          <a:prstGeom prst="rect">
            <a:avLst/>
          </a:prstGeom>
          <a:noFill/>
          <a:ln>
            <a:noFill/>
          </a:ln>
        </p:spPr>
      </p:pic>
      <p:sp>
        <p:nvSpPr>
          <p:cNvPr id="247" name="Google Shape;247;p22"/>
          <p:cNvSpPr/>
          <p:nvPr/>
        </p:nvSpPr>
        <p:spPr>
          <a:xfrm>
            <a:off x="272250" y="260400"/>
            <a:ext cx="8599500" cy="4622700"/>
          </a:xfrm>
          <a:prstGeom prst="roundRect">
            <a:avLst>
              <a:gd fmla="val 16667" name="adj"/>
            </a:avLst>
          </a:prstGeom>
          <a:solidFill>
            <a:schemeClr val="lt1"/>
          </a:solidFill>
          <a:ln>
            <a:noFill/>
          </a:ln>
          <a:effectLst>
            <a:outerShdw blurRad="100013" rotWithShape="0" algn="bl" dir="3420000" dist="285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8" name="Google Shape;248;p22"/>
          <p:cNvPicPr preferRelativeResize="0"/>
          <p:nvPr/>
        </p:nvPicPr>
        <p:blipFill>
          <a:blip r:embed="rId4">
            <a:alphaModFix/>
          </a:blip>
          <a:stretch>
            <a:fillRect/>
          </a:stretch>
        </p:blipFill>
        <p:spPr>
          <a:xfrm>
            <a:off x="8610500" y="4610000"/>
            <a:ext cx="533501" cy="533501"/>
          </a:xfrm>
          <a:prstGeom prst="rect">
            <a:avLst/>
          </a:prstGeom>
          <a:noFill/>
          <a:ln>
            <a:noFill/>
          </a:ln>
          <a:effectLst>
            <a:outerShdw blurRad="57150" rotWithShape="0" algn="bl" dir="5400000" dist="19050">
              <a:srgbClr val="000000">
                <a:alpha val="37000"/>
              </a:srgbClr>
            </a:outerShdw>
          </a:effectLst>
        </p:spPr>
      </p:pic>
      <p:sp>
        <p:nvSpPr>
          <p:cNvPr id="249" name="Google Shape;249;p22"/>
          <p:cNvSpPr txBox="1"/>
          <p:nvPr/>
        </p:nvSpPr>
        <p:spPr>
          <a:xfrm>
            <a:off x="531925" y="316625"/>
            <a:ext cx="807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400">
              <a:latin typeface="Montserrat"/>
              <a:ea typeface="Montserrat"/>
              <a:cs typeface="Montserrat"/>
              <a:sym typeface="Montserrat"/>
            </a:endParaRPr>
          </a:p>
        </p:txBody>
      </p:sp>
      <p:sp>
        <p:nvSpPr>
          <p:cNvPr id="250" name="Google Shape;250;p22"/>
          <p:cNvSpPr txBox="1"/>
          <p:nvPr/>
        </p:nvSpPr>
        <p:spPr>
          <a:xfrm>
            <a:off x="531925" y="316625"/>
            <a:ext cx="807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Montserrat"/>
                <a:ea typeface="Montserrat"/>
                <a:cs typeface="Montserrat"/>
                <a:sym typeface="Montserrat"/>
              </a:rPr>
              <a:t>CURRENT STATUS &amp; FUTURE PLANS</a:t>
            </a:r>
            <a:endParaRPr b="1" sz="2400">
              <a:latin typeface="Montserrat"/>
              <a:ea typeface="Montserrat"/>
              <a:cs typeface="Montserrat"/>
              <a:sym typeface="Montserrat"/>
            </a:endParaRPr>
          </a:p>
        </p:txBody>
      </p:sp>
      <p:sp>
        <p:nvSpPr>
          <p:cNvPr id="251" name="Google Shape;251;p22"/>
          <p:cNvSpPr/>
          <p:nvPr/>
        </p:nvSpPr>
        <p:spPr>
          <a:xfrm>
            <a:off x="527150" y="901900"/>
            <a:ext cx="2293500" cy="7344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Montserrat"/>
                <a:ea typeface="Montserrat"/>
                <a:cs typeface="Montserrat"/>
                <a:sym typeface="Montserrat"/>
              </a:rPr>
              <a:t>Plans For </a:t>
            </a:r>
            <a:endParaRPr b="1" sz="24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b="1" sz="2400">
              <a:solidFill>
                <a:schemeClr val="lt1"/>
              </a:solidFill>
              <a:latin typeface="Montserrat"/>
              <a:ea typeface="Montserrat"/>
              <a:cs typeface="Montserrat"/>
              <a:sym typeface="Montserrat"/>
            </a:endParaRPr>
          </a:p>
        </p:txBody>
      </p:sp>
      <p:sp>
        <p:nvSpPr>
          <p:cNvPr id="252" name="Google Shape;252;p22"/>
          <p:cNvSpPr/>
          <p:nvPr/>
        </p:nvSpPr>
        <p:spPr>
          <a:xfrm>
            <a:off x="3349050" y="901900"/>
            <a:ext cx="3072900" cy="7344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Montserrat"/>
                <a:ea typeface="Montserrat"/>
                <a:cs typeface="Montserrat"/>
                <a:sym typeface="Montserrat"/>
              </a:rPr>
              <a:t>Plans For</a:t>
            </a:r>
            <a:endParaRPr b="1" sz="24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b="1" sz="2400">
              <a:solidFill>
                <a:schemeClr val="lt1"/>
              </a:solidFill>
              <a:latin typeface="Montserrat"/>
              <a:ea typeface="Montserrat"/>
              <a:cs typeface="Montserrat"/>
              <a:sym typeface="Montserrat"/>
            </a:endParaRPr>
          </a:p>
        </p:txBody>
      </p:sp>
      <p:sp>
        <p:nvSpPr>
          <p:cNvPr id="253" name="Google Shape;253;p22"/>
          <p:cNvSpPr/>
          <p:nvPr/>
        </p:nvSpPr>
        <p:spPr>
          <a:xfrm>
            <a:off x="3254125" y="1307900"/>
            <a:ext cx="3237900" cy="533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solidFill>
                  <a:srgbClr val="FF6800"/>
                </a:solidFill>
                <a:latin typeface="Montserrat"/>
                <a:ea typeface="Montserrat"/>
                <a:cs typeface="Montserrat"/>
                <a:sym typeface="Montserrat"/>
              </a:rPr>
              <a:t>Philanthropy</a:t>
            </a:r>
            <a:endParaRPr>
              <a:solidFill>
                <a:srgbClr val="FF6800"/>
              </a:solidFill>
            </a:endParaRPr>
          </a:p>
        </p:txBody>
      </p:sp>
      <p:sp>
        <p:nvSpPr>
          <p:cNvPr id="254" name="Google Shape;254;p22"/>
          <p:cNvSpPr/>
          <p:nvPr/>
        </p:nvSpPr>
        <p:spPr>
          <a:xfrm>
            <a:off x="348450" y="1307900"/>
            <a:ext cx="2577000" cy="533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6800"/>
                </a:solidFill>
                <a:latin typeface="Montserrat"/>
                <a:ea typeface="Montserrat"/>
                <a:cs typeface="Montserrat"/>
                <a:sym typeface="Montserrat"/>
              </a:rPr>
              <a:t>Growth</a:t>
            </a:r>
            <a:endParaRPr>
              <a:solidFill>
                <a:srgbClr val="FF6800"/>
              </a:solidFill>
            </a:endParaRPr>
          </a:p>
        </p:txBody>
      </p:sp>
      <p:sp>
        <p:nvSpPr>
          <p:cNvPr id="255" name="Google Shape;255;p22"/>
          <p:cNvSpPr/>
          <p:nvPr/>
        </p:nvSpPr>
        <p:spPr>
          <a:xfrm>
            <a:off x="6820700" y="901900"/>
            <a:ext cx="1789800" cy="7344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Montserrat"/>
                <a:ea typeface="Montserrat"/>
                <a:cs typeface="Montserrat"/>
                <a:sym typeface="Montserrat"/>
              </a:rPr>
              <a:t>Projection</a:t>
            </a:r>
            <a:endParaRPr b="1" sz="22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b="1" sz="2400">
              <a:solidFill>
                <a:schemeClr val="lt1"/>
              </a:solidFill>
              <a:latin typeface="Montserrat"/>
              <a:ea typeface="Montserrat"/>
              <a:cs typeface="Montserrat"/>
              <a:sym typeface="Montserrat"/>
            </a:endParaRPr>
          </a:p>
        </p:txBody>
      </p:sp>
      <p:sp>
        <p:nvSpPr>
          <p:cNvPr id="256" name="Google Shape;256;p22"/>
          <p:cNvSpPr/>
          <p:nvPr/>
        </p:nvSpPr>
        <p:spPr>
          <a:xfrm>
            <a:off x="6645050" y="1307900"/>
            <a:ext cx="2141100" cy="33021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6800"/>
              </a:solidFill>
            </a:endParaRPr>
          </a:p>
        </p:txBody>
      </p:sp>
      <p:sp>
        <p:nvSpPr>
          <p:cNvPr id="257" name="Google Shape;257;p22"/>
          <p:cNvSpPr/>
          <p:nvPr/>
        </p:nvSpPr>
        <p:spPr>
          <a:xfrm>
            <a:off x="6820700" y="1477075"/>
            <a:ext cx="1862700" cy="734400"/>
          </a:xfrm>
          <a:prstGeom prst="roundRect">
            <a:avLst>
              <a:gd fmla="val 16667" name="adj"/>
            </a:avLst>
          </a:prstGeom>
          <a:solidFill>
            <a:schemeClr val="lt1"/>
          </a:solidFill>
          <a:ln>
            <a:noFill/>
          </a:ln>
          <a:effectLst>
            <a:outerShdw blurRad="100013" rotWithShape="0" algn="bl" dir="3420000" dist="285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900">
              <a:latin typeface="Montserrat"/>
              <a:ea typeface="Montserrat"/>
              <a:cs typeface="Montserrat"/>
              <a:sym typeface="Montserrat"/>
            </a:endParaRPr>
          </a:p>
        </p:txBody>
      </p:sp>
      <p:sp>
        <p:nvSpPr>
          <p:cNvPr id="258" name="Google Shape;258;p22"/>
          <p:cNvSpPr/>
          <p:nvPr/>
        </p:nvSpPr>
        <p:spPr>
          <a:xfrm>
            <a:off x="6766025" y="2597988"/>
            <a:ext cx="1862700" cy="734400"/>
          </a:xfrm>
          <a:prstGeom prst="roundRect">
            <a:avLst>
              <a:gd fmla="val 16667" name="adj"/>
            </a:avLst>
          </a:prstGeom>
          <a:solidFill>
            <a:schemeClr val="lt1"/>
          </a:solidFill>
          <a:ln>
            <a:noFill/>
          </a:ln>
          <a:effectLst>
            <a:outerShdw blurRad="100013" rotWithShape="0" algn="bl" dir="3420000" dist="285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2"/>
          <p:cNvSpPr/>
          <p:nvPr/>
        </p:nvSpPr>
        <p:spPr>
          <a:xfrm>
            <a:off x="6766025" y="3718925"/>
            <a:ext cx="1862700" cy="734400"/>
          </a:xfrm>
          <a:prstGeom prst="roundRect">
            <a:avLst>
              <a:gd fmla="val 16667" name="adj"/>
            </a:avLst>
          </a:prstGeom>
          <a:solidFill>
            <a:schemeClr val="lt1"/>
          </a:solidFill>
          <a:ln>
            <a:noFill/>
          </a:ln>
          <a:effectLst>
            <a:outerShdw blurRad="100013" rotWithShape="0" algn="bl" dir="3420000" dist="285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2"/>
          <p:cNvSpPr/>
          <p:nvPr/>
        </p:nvSpPr>
        <p:spPr>
          <a:xfrm>
            <a:off x="7130300" y="1372900"/>
            <a:ext cx="1170600" cy="2634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Montserrat"/>
                <a:ea typeface="Montserrat"/>
                <a:cs typeface="Montserrat"/>
                <a:sym typeface="Montserrat"/>
              </a:rPr>
              <a:t>Year 1</a:t>
            </a:r>
            <a:endParaRPr b="1" sz="1800">
              <a:solidFill>
                <a:schemeClr val="lt1"/>
              </a:solidFill>
              <a:latin typeface="Montserrat"/>
              <a:ea typeface="Montserrat"/>
              <a:cs typeface="Montserrat"/>
              <a:sym typeface="Montserrat"/>
            </a:endParaRPr>
          </a:p>
        </p:txBody>
      </p:sp>
      <p:sp>
        <p:nvSpPr>
          <p:cNvPr id="261" name="Google Shape;261;p22"/>
          <p:cNvSpPr/>
          <p:nvPr/>
        </p:nvSpPr>
        <p:spPr>
          <a:xfrm>
            <a:off x="7112075" y="2440050"/>
            <a:ext cx="1170600" cy="2634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Montserrat"/>
                <a:ea typeface="Montserrat"/>
                <a:cs typeface="Montserrat"/>
                <a:sym typeface="Montserrat"/>
              </a:rPr>
              <a:t>Year 2</a:t>
            </a:r>
            <a:endParaRPr b="1" sz="1800">
              <a:solidFill>
                <a:schemeClr val="lt1"/>
              </a:solidFill>
              <a:latin typeface="Montserrat"/>
              <a:ea typeface="Montserrat"/>
              <a:cs typeface="Montserrat"/>
              <a:sym typeface="Montserrat"/>
            </a:endParaRPr>
          </a:p>
        </p:txBody>
      </p:sp>
      <p:sp>
        <p:nvSpPr>
          <p:cNvPr id="262" name="Google Shape;262;p22"/>
          <p:cNvSpPr/>
          <p:nvPr/>
        </p:nvSpPr>
        <p:spPr>
          <a:xfrm>
            <a:off x="7112075" y="3596450"/>
            <a:ext cx="1170600" cy="2634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Montserrat"/>
                <a:ea typeface="Montserrat"/>
                <a:cs typeface="Montserrat"/>
                <a:sym typeface="Montserrat"/>
              </a:rPr>
              <a:t>Year 3</a:t>
            </a:r>
            <a:endParaRPr b="1" sz="1800">
              <a:solidFill>
                <a:schemeClr val="lt1"/>
              </a:solidFill>
              <a:latin typeface="Montserrat"/>
              <a:ea typeface="Montserrat"/>
              <a:cs typeface="Montserrat"/>
              <a:sym typeface="Montserrat"/>
            </a:endParaRPr>
          </a:p>
        </p:txBody>
      </p:sp>
      <p:sp>
        <p:nvSpPr>
          <p:cNvPr id="263" name="Google Shape;263;p22"/>
          <p:cNvSpPr txBox="1"/>
          <p:nvPr/>
        </p:nvSpPr>
        <p:spPr>
          <a:xfrm>
            <a:off x="348450" y="1831300"/>
            <a:ext cx="2577000" cy="31308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SzPts val="1200"/>
              <a:buFont typeface="Montserrat"/>
              <a:buChar char="❖"/>
            </a:pPr>
            <a:r>
              <a:rPr lang="en" sz="1200">
                <a:latin typeface="Montserrat"/>
                <a:ea typeface="Montserrat"/>
                <a:cs typeface="Montserrat"/>
                <a:sym typeface="Montserrat"/>
              </a:rPr>
              <a:t> Collaborate With A lot of Content Creators</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lang="en" sz="1200">
                <a:latin typeface="Montserrat"/>
                <a:ea typeface="Montserrat"/>
                <a:cs typeface="Montserrat"/>
                <a:sym typeface="Montserrat"/>
              </a:rPr>
              <a:t> Turn Cheffy into a household name</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lang="en" sz="1200">
                <a:latin typeface="Montserrat"/>
                <a:ea typeface="Montserrat"/>
                <a:cs typeface="Montserrat"/>
                <a:sym typeface="Montserrat"/>
              </a:rPr>
              <a:t>Create Content around Cheffy</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lang="en" sz="1200">
                <a:latin typeface="Montserrat"/>
                <a:ea typeface="Montserrat"/>
                <a:cs typeface="Montserrat"/>
                <a:sym typeface="Montserrat"/>
              </a:rPr>
              <a:t>Get more content creators on our App and community</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lang="en" sz="1200">
                <a:latin typeface="Montserrat"/>
                <a:ea typeface="Montserrat"/>
                <a:cs typeface="Montserrat"/>
                <a:sym typeface="Montserrat"/>
              </a:rPr>
              <a:t>New Free and </a:t>
            </a:r>
            <a:r>
              <a:rPr lang="en" sz="1200">
                <a:latin typeface="Montserrat"/>
                <a:ea typeface="Montserrat"/>
                <a:cs typeface="Montserrat"/>
                <a:sym typeface="Montserrat"/>
              </a:rPr>
              <a:t>Premium</a:t>
            </a:r>
            <a:r>
              <a:rPr lang="en" sz="1200">
                <a:latin typeface="Montserrat"/>
                <a:ea typeface="Montserrat"/>
                <a:cs typeface="Montserrat"/>
                <a:sym typeface="Montserrat"/>
              </a:rPr>
              <a:t> Features on the app</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lang="en" sz="1200">
                <a:latin typeface="Montserrat"/>
                <a:ea typeface="Montserrat"/>
                <a:cs typeface="Montserrat"/>
                <a:sym typeface="Montserrat"/>
              </a:rPr>
              <a:t>Make it possible for creators on the app to generate money</a:t>
            </a:r>
            <a:endParaRPr sz="1200">
              <a:latin typeface="Montserrat"/>
              <a:ea typeface="Montserrat"/>
              <a:cs typeface="Montserrat"/>
              <a:sym typeface="Montserrat"/>
            </a:endParaRPr>
          </a:p>
        </p:txBody>
      </p:sp>
      <p:sp>
        <p:nvSpPr>
          <p:cNvPr id="264" name="Google Shape;264;p22"/>
          <p:cNvSpPr txBox="1"/>
          <p:nvPr/>
        </p:nvSpPr>
        <p:spPr>
          <a:xfrm>
            <a:off x="3194150" y="1951225"/>
            <a:ext cx="323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65" name="Google Shape;265;p22"/>
          <p:cNvSpPr txBox="1"/>
          <p:nvPr/>
        </p:nvSpPr>
        <p:spPr>
          <a:xfrm>
            <a:off x="3254125" y="1890000"/>
            <a:ext cx="3237900" cy="29160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SzPts val="1300"/>
              <a:buFont typeface="Montserrat"/>
              <a:buChar char="❖"/>
            </a:pPr>
            <a:r>
              <a:rPr lang="en" sz="1300">
                <a:latin typeface="Montserrat"/>
                <a:ea typeface="Montserrat"/>
                <a:cs typeface="Montserrat"/>
                <a:sym typeface="Montserrat"/>
              </a:rPr>
              <a:t> Give Free money and food to people in need</a:t>
            </a:r>
            <a:endParaRPr sz="1300">
              <a:latin typeface="Montserrat"/>
              <a:ea typeface="Montserrat"/>
              <a:cs typeface="Montserrat"/>
              <a:sym typeface="Montserrat"/>
            </a:endParaRPr>
          </a:p>
          <a:p>
            <a:pPr indent="-311150" lvl="0" marL="457200" rtl="0" algn="l">
              <a:lnSpc>
                <a:spcPct val="115000"/>
              </a:lnSpc>
              <a:spcBef>
                <a:spcPts val="0"/>
              </a:spcBef>
              <a:spcAft>
                <a:spcPts val="0"/>
              </a:spcAft>
              <a:buSzPts val="1300"/>
              <a:buFont typeface="Montserrat"/>
              <a:buChar char="❖"/>
            </a:pPr>
            <a:r>
              <a:rPr lang="en" sz="1300">
                <a:latin typeface="Montserrat"/>
                <a:ea typeface="Montserrat"/>
                <a:cs typeface="Montserrat"/>
                <a:sym typeface="Montserrat"/>
              </a:rPr>
              <a:t> We will help structure people's lives and help them get a job and food constantly. And educate them on budgeting and savings. It will be completely free for the people in need. </a:t>
            </a:r>
            <a:endParaRPr sz="1300">
              <a:latin typeface="Montserrat"/>
              <a:ea typeface="Montserrat"/>
              <a:cs typeface="Montserrat"/>
              <a:sym typeface="Montserrat"/>
            </a:endParaRPr>
          </a:p>
          <a:p>
            <a:pPr indent="-311150" lvl="0" marL="457200" rtl="0" algn="l">
              <a:lnSpc>
                <a:spcPct val="115000"/>
              </a:lnSpc>
              <a:spcBef>
                <a:spcPts val="0"/>
              </a:spcBef>
              <a:spcAft>
                <a:spcPts val="0"/>
              </a:spcAft>
              <a:buSzPts val="1300"/>
              <a:buFont typeface="Montserrat"/>
              <a:buChar char="❖"/>
            </a:pPr>
            <a:r>
              <a:rPr lang="en" sz="1300">
                <a:latin typeface="Montserrat"/>
                <a:ea typeface="Montserrat"/>
                <a:cs typeface="Montserrat"/>
                <a:sym typeface="Montserrat"/>
              </a:rPr>
              <a:t> Partner with foundations that help people with food </a:t>
            </a:r>
            <a:r>
              <a:rPr lang="en" sz="1300">
                <a:latin typeface="Montserrat"/>
                <a:ea typeface="Montserrat"/>
                <a:cs typeface="Montserrat"/>
                <a:sym typeface="Montserrat"/>
              </a:rPr>
              <a:t>insecurity</a:t>
            </a:r>
            <a:endParaRPr/>
          </a:p>
        </p:txBody>
      </p:sp>
      <p:sp>
        <p:nvSpPr>
          <p:cNvPr id="266" name="Google Shape;266;p22"/>
          <p:cNvSpPr txBox="1"/>
          <p:nvPr/>
        </p:nvSpPr>
        <p:spPr>
          <a:xfrm>
            <a:off x="6820700" y="1605775"/>
            <a:ext cx="18627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chemeClr val="dk1"/>
                </a:solidFill>
                <a:latin typeface="Montserrat"/>
                <a:ea typeface="Montserrat"/>
                <a:cs typeface="Montserrat"/>
                <a:sym typeface="Montserrat"/>
              </a:rPr>
              <a:t>$6,642.7</a:t>
            </a:r>
            <a:endParaRPr sz="1800"/>
          </a:p>
        </p:txBody>
      </p:sp>
      <p:sp>
        <p:nvSpPr>
          <p:cNvPr id="267" name="Google Shape;267;p22"/>
          <p:cNvSpPr txBox="1"/>
          <p:nvPr/>
        </p:nvSpPr>
        <p:spPr>
          <a:xfrm>
            <a:off x="6766025" y="2695800"/>
            <a:ext cx="18627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chemeClr val="dk1"/>
                </a:solidFill>
                <a:latin typeface="Montserrat"/>
                <a:ea typeface="Montserrat"/>
                <a:cs typeface="Montserrat"/>
                <a:sym typeface="Montserrat"/>
              </a:rPr>
              <a:t>$9,782.5</a:t>
            </a:r>
            <a:endParaRPr sz="1800"/>
          </a:p>
        </p:txBody>
      </p:sp>
      <p:sp>
        <p:nvSpPr>
          <p:cNvPr id="268" name="Google Shape;268;p22"/>
          <p:cNvSpPr txBox="1"/>
          <p:nvPr/>
        </p:nvSpPr>
        <p:spPr>
          <a:xfrm>
            <a:off x="6791800" y="3884950"/>
            <a:ext cx="1789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a:solidFill>
                  <a:schemeClr val="dk1"/>
                </a:solidFill>
                <a:latin typeface="Montserrat SemiBold"/>
                <a:ea typeface="Montserrat SemiBold"/>
                <a:cs typeface="Montserrat SemiBold"/>
                <a:sym typeface="Montserrat SemiBold"/>
              </a:rPr>
              <a:t>Expand Revenue Sources</a:t>
            </a:r>
            <a:endParaRPr>
              <a:latin typeface="Montserrat SemiBold"/>
              <a:ea typeface="Montserrat SemiBold"/>
              <a:cs typeface="Montserrat SemiBold"/>
              <a:sym typeface="Montserrat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23"/>
          <p:cNvPicPr preferRelativeResize="0"/>
          <p:nvPr/>
        </p:nvPicPr>
        <p:blipFill>
          <a:blip r:embed="rId3">
            <a:alphaModFix/>
          </a:blip>
          <a:stretch>
            <a:fillRect/>
          </a:stretch>
        </p:blipFill>
        <p:spPr>
          <a:xfrm>
            <a:off x="0" y="0"/>
            <a:ext cx="9144001" cy="5143500"/>
          </a:xfrm>
          <a:prstGeom prst="rect">
            <a:avLst/>
          </a:prstGeom>
          <a:noFill/>
          <a:ln>
            <a:noFill/>
          </a:ln>
        </p:spPr>
      </p:pic>
      <p:pic>
        <p:nvPicPr>
          <p:cNvPr id="274" name="Google Shape;274;p23"/>
          <p:cNvPicPr preferRelativeResize="0"/>
          <p:nvPr/>
        </p:nvPicPr>
        <p:blipFill>
          <a:blip r:embed="rId4">
            <a:alphaModFix/>
          </a:blip>
          <a:stretch>
            <a:fillRect/>
          </a:stretch>
        </p:blipFill>
        <p:spPr>
          <a:xfrm>
            <a:off x="-152400" y="63325"/>
            <a:ext cx="3394599" cy="3394599"/>
          </a:xfrm>
          <a:prstGeom prst="rect">
            <a:avLst/>
          </a:prstGeom>
          <a:noFill/>
          <a:ln>
            <a:noFill/>
          </a:ln>
          <a:effectLst>
            <a:outerShdw blurRad="57150" rotWithShape="0" algn="bl" dir="5400000" dist="19050">
              <a:srgbClr val="000000">
                <a:alpha val="37000"/>
              </a:srgbClr>
            </a:outerShdw>
          </a:effectLst>
        </p:spPr>
      </p:pic>
      <p:sp>
        <p:nvSpPr>
          <p:cNvPr id="275" name="Google Shape;275;p23"/>
          <p:cNvSpPr txBox="1"/>
          <p:nvPr/>
        </p:nvSpPr>
        <p:spPr>
          <a:xfrm>
            <a:off x="2403185" y="1000550"/>
            <a:ext cx="5322300" cy="1262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7000">
                <a:solidFill>
                  <a:schemeClr val="lt1"/>
                </a:solidFill>
                <a:latin typeface="Montserrat ExtraBold"/>
                <a:ea typeface="Montserrat ExtraBold"/>
                <a:cs typeface="Montserrat ExtraBold"/>
                <a:sym typeface="Montserrat ExtraBold"/>
              </a:rPr>
              <a:t>Cheffy</a:t>
            </a:r>
            <a:endParaRPr sz="7000">
              <a:solidFill>
                <a:schemeClr val="lt1"/>
              </a:solidFill>
              <a:latin typeface="Montserrat ExtraBold"/>
              <a:ea typeface="Montserrat ExtraBold"/>
              <a:cs typeface="Montserrat ExtraBold"/>
              <a:sym typeface="Montserrat ExtraBold"/>
            </a:endParaRPr>
          </a:p>
        </p:txBody>
      </p:sp>
      <p:sp>
        <p:nvSpPr>
          <p:cNvPr id="276" name="Google Shape;276;p23"/>
          <p:cNvSpPr txBox="1"/>
          <p:nvPr/>
        </p:nvSpPr>
        <p:spPr>
          <a:xfrm>
            <a:off x="2399100" y="2076175"/>
            <a:ext cx="3514500" cy="646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lt1"/>
                </a:solidFill>
                <a:latin typeface="Montserrat Medium"/>
                <a:ea typeface="Montserrat Medium"/>
                <a:cs typeface="Montserrat Medium"/>
                <a:sym typeface="Montserrat Medium"/>
              </a:rPr>
              <a:t>Eat Faster &amp; Smarter With What You Have</a:t>
            </a:r>
            <a:endParaRPr sz="1500">
              <a:solidFill>
                <a:schemeClr val="lt1"/>
              </a:solidFill>
              <a:latin typeface="Montserrat Medium"/>
              <a:ea typeface="Montserrat Medium"/>
              <a:cs typeface="Montserrat Medium"/>
              <a:sym typeface="Montserrat Medium"/>
            </a:endParaRPr>
          </a:p>
        </p:txBody>
      </p:sp>
      <p:sp>
        <p:nvSpPr>
          <p:cNvPr id="277" name="Google Shape;277;p23"/>
          <p:cNvSpPr txBox="1"/>
          <p:nvPr/>
        </p:nvSpPr>
        <p:spPr>
          <a:xfrm>
            <a:off x="139525" y="4091025"/>
            <a:ext cx="4280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lt1"/>
                </a:solidFill>
                <a:latin typeface="Montserrat"/>
                <a:ea typeface="Montserrat"/>
                <a:cs typeface="Montserrat"/>
                <a:sym typeface="Montserrat"/>
              </a:rPr>
              <a:t>Majeedur Rashid &amp; Vitaliy Frankiv</a:t>
            </a:r>
            <a:endParaRPr b="1" sz="1600">
              <a:solidFill>
                <a:schemeClr val="lt1"/>
              </a:solidFill>
              <a:latin typeface="Montserrat"/>
              <a:ea typeface="Montserrat"/>
              <a:cs typeface="Montserrat"/>
              <a:sym typeface="Montserrat"/>
            </a:endParaRPr>
          </a:p>
        </p:txBody>
      </p:sp>
      <p:sp>
        <p:nvSpPr>
          <p:cNvPr id="278" name="Google Shape;278;p23"/>
          <p:cNvSpPr txBox="1"/>
          <p:nvPr/>
        </p:nvSpPr>
        <p:spPr>
          <a:xfrm>
            <a:off x="139525" y="4319200"/>
            <a:ext cx="4280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Montserrat Medium"/>
                <a:ea typeface="Montserrat Medium"/>
                <a:cs typeface="Montserrat Medium"/>
                <a:sym typeface="Montserrat Medium"/>
              </a:rPr>
              <a:t>Founders &amp; Ceo</a:t>
            </a:r>
            <a:endParaRPr sz="1600">
              <a:solidFill>
                <a:schemeClr val="lt1"/>
              </a:solidFill>
              <a:latin typeface="Montserrat Medium"/>
              <a:ea typeface="Montserrat Medium"/>
              <a:cs typeface="Montserrat Medium"/>
              <a:sym typeface="Montserrat Medium"/>
            </a:endParaRPr>
          </a:p>
        </p:txBody>
      </p:sp>
      <p:sp>
        <p:nvSpPr>
          <p:cNvPr id="279" name="Google Shape;279;p23"/>
          <p:cNvSpPr txBox="1"/>
          <p:nvPr/>
        </p:nvSpPr>
        <p:spPr>
          <a:xfrm>
            <a:off x="44300" y="4674100"/>
            <a:ext cx="3153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lt1"/>
                </a:solidFill>
                <a:latin typeface="Montserrat"/>
                <a:ea typeface="Montserrat"/>
                <a:cs typeface="Montserrat"/>
                <a:sym typeface="Montserrat"/>
              </a:rPr>
              <a:t>@cheffyapp</a:t>
            </a:r>
            <a:r>
              <a:rPr lang="en" sz="1600">
                <a:solidFill>
                  <a:schemeClr val="lt1"/>
                </a:solidFill>
                <a:latin typeface="Montserrat SemiBold"/>
                <a:ea typeface="Montserrat SemiBold"/>
                <a:cs typeface="Montserrat SemiBold"/>
                <a:sym typeface="Montserrat SemiBold"/>
              </a:rPr>
              <a:t> |</a:t>
            </a:r>
            <a:r>
              <a:rPr b="1" lang="en" sz="1600">
                <a:solidFill>
                  <a:schemeClr val="lt1"/>
                </a:solidFill>
                <a:latin typeface="Montserrat"/>
                <a:ea typeface="Montserrat"/>
                <a:cs typeface="Montserrat"/>
                <a:sym typeface="Montserrat"/>
              </a:rPr>
              <a:t> </a:t>
            </a:r>
            <a:endParaRPr b="1" sz="1600">
              <a:solidFill>
                <a:schemeClr val="lt1"/>
              </a:solidFill>
              <a:latin typeface="Montserrat"/>
              <a:ea typeface="Montserrat"/>
              <a:cs typeface="Montserrat"/>
              <a:sym typeface="Montserrat"/>
            </a:endParaRPr>
          </a:p>
        </p:txBody>
      </p:sp>
      <p:pic>
        <p:nvPicPr>
          <p:cNvPr id="280" name="Google Shape;280;p23"/>
          <p:cNvPicPr preferRelativeResize="0"/>
          <p:nvPr/>
        </p:nvPicPr>
        <p:blipFill rotWithShape="1">
          <a:blip r:embed="rId5">
            <a:alphaModFix amt="30000"/>
          </a:blip>
          <a:srcRect b="12423" l="0" r="29873" t="-9482"/>
          <a:stretch/>
        </p:blipFill>
        <p:spPr>
          <a:xfrm>
            <a:off x="6607800" y="-556825"/>
            <a:ext cx="2536200" cy="5700300"/>
          </a:xfrm>
          <a:prstGeom prst="rect">
            <a:avLst/>
          </a:prstGeom>
          <a:noFill/>
          <a:ln>
            <a:noFill/>
          </a:ln>
        </p:spPr>
      </p:pic>
      <p:pic>
        <p:nvPicPr>
          <p:cNvPr id="281" name="Google Shape;281;p23"/>
          <p:cNvPicPr preferRelativeResize="0"/>
          <p:nvPr/>
        </p:nvPicPr>
        <p:blipFill rotWithShape="1">
          <a:blip r:embed="rId6">
            <a:alphaModFix/>
          </a:blip>
          <a:srcRect b="51338" l="0" r="0" t="3741"/>
          <a:stretch/>
        </p:blipFill>
        <p:spPr>
          <a:xfrm>
            <a:off x="2765400" y="2722676"/>
            <a:ext cx="1472787" cy="431124"/>
          </a:xfrm>
          <a:prstGeom prst="rect">
            <a:avLst/>
          </a:prstGeom>
          <a:noFill/>
          <a:ln>
            <a:noFill/>
          </a:ln>
        </p:spPr>
      </p:pic>
      <p:pic>
        <p:nvPicPr>
          <p:cNvPr id="282" name="Google Shape;282;p23"/>
          <p:cNvPicPr preferRelativeResize="0"/>
          <p:nvPr/>
        </p:nvPicPr>
        <p:blipFill rotWithShape="1">
          <a:blip r:embed="rId6">
            <a:alphaModFix/>
          </a:blip>
          <a:srcRect b="3746" l="0" r="0" t="51334"/>
          <a:stretch/>
        </p:blipFill>
        <p:spPr>
          <a:xfrm>
            <a:off x="4238187" y="2722675"/>
            <a:ext cx="1472787" cy="431124"/>
          </a:xfrm>
          <a:prstGeom prst="rect">
            <a:avLst/>
          </a:prstGeom>
          <a:noFill/>
          <a:ln>
            <a:noFill/>
          </a:ln>
        </p:spPr>
      </p:pic>
      <p:pic>
        <p:nvPicPr>
          <p:cNvPr id="283" name="Google Shape;283;p23"/>
          <p:cNvPicPr preferRelativeResize="0"/>
          <p:nvPr/>
        </p:nvPicPr>
        <p:blipFill>
          <a:blip r:embed="rId5">
            <a:alphaModFix/>
          </a:blip>
          <a:stretch>
            <a:fillRect/>
          </a:stretch>
        </p:blipFill>
        <p:spPr>
          <a:xfrm>
            <a:off x="6044450" y="157650"/>
            <a:ext cx="2715900" cy="4828200"/>
          </a:xfrm>
          <a:prstGeom prst="roundRect">
            <a:avLst>
              <a:gd fmla="val 16667" name="adj"/>
            </a:avLst>
          </a:prstGeom>
          <a:noFill/>
          <a:ln cap="flat" cmpd="sng" w="38100">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pic>
        <p:nvPicPr>
          <p:cNvPr id="284" name="Google Shape;284;p23"/>
          <p:cNvPicPr preferRelativeResize="0"/>
          <p:nvPr/>
        </p:nvPicPr>
        <p:blipFill rotWithShape="1">
          <a:blip r:embed="rId7">
            <a:alphaModFix/>
          </a:blip>
          <a:srcRect b="34813" l="19775" r="14087" t="36622"/>
          <a:stretch/>
        </p:blipFill>
        <p:spPr>
          <a:xfrm>
            <a:off x="1543475" y="4710750"/>
            <a:ext cx="1472799" cy="3577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4"/>
          <p:cNvPicPr preferRelativeResize="0"/>
          <p:nvPr/>
        </p:nvPicPr>
        <p:blipFill>
          <a:blip r:embed="rId3">
            <a:alphaModFix/>
          </a:blip>
          <a:stretch>
            <a:fillRect/>
          </a:stretch>
        </p:blipFill>
        <p:spPr>
          <a:xfrm>
            <a:off x="0" y="0"/>
            <a:ext cx="9144001" cy="5143500"/>
          </a:xfrm>
          <a:prstGeom prst="rect">
            <a:avLst/>
          </a:prstGeom>
          <a:noFill/>
          <a:ln>
            <a:noFill/>
          </a:ln>
        </p:spPr>
      </p:pic>
      <p:sp>
        <p:nvSpPr>
          <p:cNvPr id="71" name="Google Shape;71;p14"/>
          <p:cNvSpPr/>
          <p:nvPr/>
        </p:nvSpPr>
        <p:spPr>
          <a:xfrm>
            <a:off x="272250" y="260400"/>
            <a:ext cx="8599500" cy="4622700"/>
          </a:xfrm>
          <a:prstGeom prst="roundRect">
            <a:avLst>
              <a:gd fmla="val 16667" name="adj"/>
            </a:avLst>
          </a:prstGeom>
          <a:solidFill>
            <a:schemeClr val="lt1"/>
          </a:solidFill>
          <a:ln>
            <a:noFill/>
          </a:ln>
          <a:effectLst>
            <a:outerShdw blurRad="100013" rotWithShape="0" algn="bl" dir="3420000" dist="285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4"/>
          <p:cNvPicPr preferRelativeResize="0"/>
          <p:nvPr/>
        </p:nvPicPr>
        <p:blipFill>
          <a:blip r:embed="rId4">
            <a:alphaModFix/>
          </a:blip>
          <a:stretch>
            <a:fillRect/>
          </a:stretch>
        </p:blipFill>
        <p:spPr>
          <a:xfrm>
            <a:off x="8610500" y="4610000"/>
            <a:ext cx="533501" cy="533501"/>
          </a:xfrm>
          <a:prstGeom prst="rect">
            <a:avLst/>
          </a:prstGeom>
          <a:noFill/>
          <a:ln>
            <a:noFill/>
          </a:ln>
          <a:effectLst>
            <a:outerShdw blurRad="57150" rotWithShape="0" algn="bl" dir="5400000" dist="19050">
              <a:srgbClr val="000000">
                <a:alpha val="37000"/>
              </a:srgbClr>
            </a:outerShdw>
          </a:effectLst>
        </p:spPr>
      </p:pic>
      <p:sp>
        <p:nvSpPr>
          <p:cNvPr id="73" name="Google Shape;73;p14"/>
          <p:cNvSpPr txBox="1"/>
          <p:nvPr/>
        </p:nvSpPr>
        <p:spPr>
          <a:xfrm>
            <a:off x="531925" y="316625"/>
            <a:ext cx="807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Montserrat"/>
                <a:ea typeface="Montserrat"/>
                <a:cs typeface="Montserrat"/>
                <a:sym typeface="Montserrat"/>
              </a:rPr>
              <a:t>PROBLEM / OPPORTUNITY</a:t>
            </a:r>
            <a:endParaRPr b="1" sz="2400">
              <a:latin typeface="Montserrat"/>
              <a:ea typeface="Montserrat"/>
              <a:cs typeface="Montserrat"/>
              <a:sym typeface="Montserrat"/>
            </a:endParaRPr>
          </a:p>
        </p:txBody>
      </p:sp>
      <p:sp>
        <p:nvSpPr>
          <p:cNvPr id="74" name="Google Shape;74;p14"/>
          <p:cNvSpPr txBox="1"/>
          <p:nvPr/>
        </p:nvSpPr>
        <p:spPr>
          <a:xfrm>
            <a:off x="635625" y="992075"/>
            <a:ext cx="4276800" cy="3417000"/>
          </a:xfrm>
          <a:prstGeom prst="rect">
            <a:avLst/>
          </a:prstGeom>
          <a:noFill/>
          <a:ln>
            <a:noFill/>
          </a:ln>
        </p:spPr>
        <p:txBody>
          <a:bodyPr anchorCtr="0" anchor="t" bIns="91425" lIns="91425" spcFirstLastPara="1" rIns="91425" wrap="square" tIns="91425">
            <a:spAutoFit/>
          </a:bodyPr>
          <a:lstStyle/>
          <a:p>
            <a:pPr indent="-323850" lvl="0" marL="457200" rtl="0" algn="l">
              <a:lnSpc>
                <a:spcPct val="100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An estimated 40% of U.S. college students experience food insecurity, according to Forbes</a:t>
            </a:r>
            <a:endParaRPr sz="1500">
              <a:solidFill>
                <a:schemeClr val="dk1"/>
              </a:solidFill>
              <a:latin typeface="Montserrat"/>
              <a:ea typeface="Montserrat"/>
              <a:cs typeface="Montserrat"/>
              <a:sym typeface="Montserrat"/>
            </a:endParaRPr>
          </a:p>
          <a:p>
            <a:pPr indent="-323850" lvl="0" marL="457200" rtl="0" algn="l">
              <a:lnSpc>
                <a:spcPct val="100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Seven in 10 adults are motivated to get healthier</a:t>
            </a:r>
            <a:endParaRPr sz="1500">
              <a:solidFill>
                <a:schemeClr val="dk1"/>
              </a:solidFill>
              <a:latin typeface="Montserrat"/>
              <a:ea typeface="Montserrat"/>
              <a:cs typeface="Montserrat"/>
              <a:sym typeface="Montserrat"/>
            </a:endParaRPr>
          </a:p>
          <a:p>
            <a:pPr indent="-323850" lvl="0" marL="457200" rtl="0" algn="l">
              <a:lnSpc>
                <a:spcPct val="100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Two leading factors why people cannot become healthy is due their lack of money for food and lack of time</a:t>
            </a:r>
            <a:endParaRPr sz="1500">
              <a:solidFill>
                <a:schemeClr val="dk1"/>
              </a:solidFill>
              <a:latin typeface="Montserrat"/>
              <a:ea typeface="Montserrat"/>
              <a:cs typeface="Montserrat"/>
              <a:sym typeface="Montserrat"/>
            </a:endParaRPr>
          </a:p>
          <a:p>
            <a:pPr indent="-323850" lvl="0" marL="457200" rtl="0" algn="l">
              <a:lnSpc>
                <a:spcPct val="100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80% of your results comes from the food you eat, and only 20% of your results come from your workouts.</a:t>
            </a:r>
            <a:endParaRPr sz="1500">
              <a:solidFill>
                <a:schemeClr val="dk1"/>
              </a:solidFill>
              <a:latin typeface="Montserrat"/>
              <a:ea typeface="Montserrat"/>
              <a:cs typeface="Montserrat"/>
              <a:sym typeface="Montserrat"/>
            </a:endParaRPr>
          </a:p>
          <a:p>
            <a:pPr indent="-323850" lvl="0" marL="457200" rtl="0" algn="l">
              <a:lnSpc>
                <a:spcPct val="100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Approximately 75 million millennials worldwide use self-help services.</a:t>
            </a:r>
            <a:endParaRPr sz="1500">
              <a:solidFill>
                <a:srgbClr val="233A44"/>
              </a:solidFill>
              <a:latin typeface="Calibri"/>
              <a:ea typeface="Calibri"/>
              <a:cs typeface="Calibri"/>
              <a:sym typeface="Calibri"/>
            </a:endParaRPr>
          </a:p>
        </p:txBody>
      </p:sp>
      <p:pic>
        <p:nvPicPr>
          <p:cNvPr id="75" name="Google Shape;75;p14"/>
          <p:cNvPicPr preferRelativeResize="0"/>
          <p:nvPr/>
        </p:nvPicPr>
        <p:blipFill rotWithShape="1">
          <a:blip r:embed="rId3">
            <a:alphaModFix/>
          </a:blip>
          <a:srcRect b="7106" l="0" r="0" t="0"/>
          <a:stretch/>
        </p:blipFill>
        <p:spPr>
          <a:xfrm>
            <a:off x="4912463" y="1475950"/>
            <a:ext cx="1743000" cy="1778400"/>
          </a:xfrm>
          <a:prstGeom prst="ellipse">
            <a:avLst/>
          </a:prstGeom>
          <a:noFill/>
          <a:ln>
            <a:noFill/>
          </a:ln>
        </p:spPr>
      </p:pic>
      <p:pic>
        <p:nvPicPr>
          <p:cNvPr id="76" name="Google Shape;76;p14"/>
          <p:cNvPicPr preferRelativeResize="0"/>
          <p:nvPr/>
        </p:nvPicPr>
        <p:blipFill rotWithShape="1">
          <a:blip r:embed="rId5">
            <a:alphaModFix/>
          </a:blip>
          <a:srcRect b="7106" l="0" r="0" t="0"/>
          <a:stretch/>
        </p:blipFill>
        <p:spPr>
          <a:xfrm>
            <a:off x="5016111" y="1581700"/>
            <a:ext cx="1535700" cy="1566900"/>
          </a:xfrm>
          <a:prstGeom prst="ellipse">
            <a:avLst/>
          </a:prstGeom>
          <a:noFill/>
          <a:ln>
            <a:noFill/>
          </a:ln>
          <a:effectLst>
            <a:outerShdw blurRad="57150" rotWithShape="0" algn="bl" dir="5400000" dist="19050">
              <a:srgbClr val="000000">
                <a:alpha val="50000"/>
              </a:srgbClr>
            </a:outerShdw>
          </a:effectLst>
        </p:spPr>
      </p:pic>
      <p:pic>
        <p:nvPicPr>
          <p:cNvPr id="77" name="Google Shape;77;p14"/>
          <p:cNvPicPr preferRelativeResize="0"/>
          <p:nvPr/>
        </p:nvPicPr>
        <p:blipFill rotWithShape="1">
          <a:blip r:embed="rId3">
            <a:alphaModFix/>
          </a:blip>
          <a:srcRect b="7106" l="0" r="0" t="0"/>
          <a:stretch/>
        </p:blipFill>
        <p:spPr>
          <a:xfrm>
            <a:off x="6869188" y="716550"/>
            <a:ext cx="1743000" cy="1778400"/>
          </a:xfrm>
          <a:prstGeom prst="ellipse">
            <a:avLst/>
          </a:prstGeom>
          <a:noFill/>
          <a:ln>
            <a:noFill/>
          </a:ln>
        </p:spPr>
      </p:pic>
      <p:pic>
        <p:nvPicPr>
          <p:cNvPr id="78" name="Google Shape;78;p14"/>
          <p:cNvPicPr preferRelativeResize="0"/>
          <p:nvPr/>
        </p:nvPicPr>
        <p:blipFill rotWithShape="1">
          <a:blip r:embed="rId5">
            <a:alphaModFix/>
          </a:blip>
          <a:srcRect b="7106" l="0" r="0" t="0"/>
          <a:stretch/>
        </p:blipFill>
        <p:spPr>
          <a:xfrm>
            <a:off x="6972836" y="822300"/>
            <a:ext cx="1535700" cy="1566900"/>
          </a:xfrm>
          <a:prstGeom prst="ellipse">
            <a:avLst/>
          </a:prstGeom>
          <a:noFill/>
          <a:ln>
            <a:noFill/>
          </a:ln>
          <a:effectLst>
            <a:outerShdw blurRad="57150" rotWithShape="0" algn="bl" dir="5400000" dist="19050">
              <a:srgbClr val="000000">
                <a:alpha val="50000"/>
              </a:srgbClr>
            </a:outerShdw>
          </a:effectLst>
        </p:spPr>
      </p:pic>
      <p:pic>
        <p:nvPicPr>
          <p:cNvPr id="79" name="Google Shape;79;p14"/>
          <p:cNvPicPr preferRelativeResize="0"/>
          <p:nvPr/>
        </p:nvPicPr>
        <p:blipFill rotWithShape="1">
          <a:blip r:embed="rId6">
            <a:alphaModFix/>
          </a:blip>
          <a:srcRect b="0" l="10828" r="18630" t="0"/>
          <a:stretch/>
        </p:blipFill>
        <p:spPr>
          <a:xfrm>
            <a:off x="6921150" y="771625"/>
            <a:ext cx="1475625" cy="1566900"/>
          </a:xfrm>
          <a:prstGeom prst="rect">
            <a:avLst/>
          </a:prstGeom>
          <a:noFill/>
          <a:ln>
            <a:noFill/>
          </a:ln>
        </p:spPr>
      </p:pic>
      <p:pic>
        <p:nvPicPr>
          <p:cNvPr id="80" name="Google Shape;80;p14"/>
          <p:cNvPicPr preferRelativeResize="0"/>
          <p:nvPr/>
        </p:nvPicPr>
        <p:blipFill rotWithShape="1">
          <a:blip r:embed="rId7">
            <a:alphaModFix/>
          </a:blip>
          <a:srcRect b="0" l="8129" r="6473" t="0"/>
          <a:stretch/>
        </p:blipFill>
        <p:spPr>
          <a:xfrm>
            <a:off x="5127725" y="1636600"/>
            <a:ext cx="1312500" cy="1457100"/>
          </a:xfrm>
          <a:prstGeom prst="ellipse">
            <a:avLst/>
          </a:prstGeom>
          <a:noFill/>
          <a:ln>
            <a:noFill/>
          </a:ln>
        </p:spPr>
      </p:pic>
      <p:pic>
        <p:nvPicPr>
          <p:cNvPr id="81" name="Google Shape;81;p14"/>
          <p:cNvPicPr preferRelativeResize="0"/>
          <p:nvPr/>
        </p:nvPicPr>
        <p:blipFill rotWithShape="1">
          <a:blip r:embed="rId3">
            <a:alphaModFix/>
          </a:blip>
          <a:srcRect b="7106" l="0" r="0" t="0"/>
          <a:stretch/>
        </p:blipFill>
        <p:spPr>
          <a:xfrm>
            <a:off x="6655463" y="2736425"/>
            <a:ext cx="1743000" cy="1778400"/>
          </a:xfrm>
          <a:prstGeom prst="ellipse">
            <a:avLst/>
          </a:prstGeom>
          <a:noFill/>
          <a:ln>
            <a:noFill/>
          </a:ln>
        </p:spPr>
      </p:pic>
      <p:pic>
        <p:nvPicPr>
          <p:cNvPr id="82" name="Google Shape;82;p14"/>
          <p:cNvPicPr preferRelativeResize="0"/>
          <p:nvPr/>
        </p:nvPicPr>
        <p:blipFill rotWithShape="1">
          <a:blip r:embed="rId5">
            <a:alphaModFix/>
          </a:blip>
          <a:srcRect b="7106" l="0" r="0" t="0"/>
          <a:stretch/>
        </p:blipFill>
        <p:spPr>
          <a:xfrm>
            <a:off x="6759111" y="2842175"/>
            <a:ext cx="1535700" cy="1566900"/>
          </a:xfrm>
          <a:prstGeom prst="ellipse">
            <a:avLst/>
          </a:prstGeom>
          <a:noFill/>
          <a:ln>
            <a:noFill/>
          </a:ln>
          <a:effectLst>
            <a:outerShdw blurRad="57150" rotWithShape="0" algn="bl" dir="5400000" dist="19050">
              <a:srgbClr val="000000">
                <a:alpha val="50000"/>
              </a:srgbClr>
            </a:outerShdw>
          </a:effectLst>
        </p:spPr>
      </p:pic>
      <p:pic>
        <p:nvPicPr>
          <p:cNvPr id="83" name="Google Shape;83;p14"/>
          <p:cNvPicPr preferRelativeResize="0"/>
          <p:nvPr/>
        </p:nvPicPr>
        <p:blipFill>
          <a:blip r:embed="rId8">
            <a:alphaModFix/>
          </a:blip>
          <a:stretch>
            <a:fillRect/>
          </a:stretch>
        </p:blipFill>
        <p:spPr>
          <a:xfrm>
            <a:off x="6870699" y="2969363"/>
            <a:ext cx="1312500" cy="1312522"/>
          </a:xfrm>
          <a:prstGeom prst="rect">
            <a:avLst/>
          </a:prstGeom>
          <a:noFill/>
          <a:ln>
            <a:noFill/>
          </a:ln>
          <a:effectLst>
            <a:outerShdw blurRad="57150" rotWithShape="0" algn="bl" dir="5400000" dist="19050">
              <a:srgbClr val="000000">
                <a:alpha val="50000"/>
              </a:srgbClr>
            </a:outerShdw>
          </a:effectLst>
        </p:spPr>
      </p:pic>
      <p:sp>
        <p:nvSpPr>
          <p:cNvPr id="84" name="Google Shape;84;p14"/>
          <p:cNvSpPr txBox="1"/>
          <p:nvPr/>
        </p:nvSpPr>
        <p:spPr>
          <a:xfrm rot="566330">
            <a:off x="7418313" y="2842091"/>
            <a:ext cx="481114" cy="73876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latin typeface="Montserrat"/>
                <a:ea typeface="Montserrat"/>
                <a:cs typeface="Montserrat"/>
                <a:sym typeface="Montserrat"/>
              </a:rPr>
              <a:t>?</a:t>
            </a:r>
            <a:endParaRPr b="1" sz="36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5"/>
          <p:cNvPicPr preferRelativeResize="0"/>
          <p:nvPr/>
        </p:nvPicPr>
        <p:blipFill>
          <a:blip r:embed="rId3">
            <a:alphaModFix/>
          </a:blip>
          <a:stretch>
            <a:fillRect/>
          </a:stretch>
        </p:blipFill>
        <p:spPr>
          <a:xfrm>
            <a:off x="0" y="0"/>
            <a:ext cx="9144001" cy="5143500"/>
          </a:xfrm>
          <a:prstGeom prst="rect">
            <a:avLst/>
          </a:prstGeom>
          <a:noFill/>
          <a:ln>
            <a:noFill/>
          </a:ln>
        </p:spPr>
      </p:pic>
      <p:sp>
        <p:nvSpPr>
          <p:cNvPr id="90" name="Google Shape;90;p15"/>
          <p:cNvSpPr/>
          <p:nvPr/>
        </p:nvSpPr>
        <p:spPr>
          <a:xfrm>
            <a:off x="272250" y="260400"/>
            <a:ext cx="8599500" cy="4622700"/>
          </a:xfrm>
          <a:prstGeom prst="roundRect">
            <a:avLst>
              <a:gd fmla="val 16667" name="adj"/>
            </a:avLst>
          </a:prstGeom>
          <a:solidFill>
            <a:schemeClr val="lt1"/>
          </a:solidFill>
          <a:ln>
            <a:noFill/>
          </a:ln>
          <a:effectLst>
            <a:outerShdw blurRad="100013" rotWithShape="0" algn="bl" dir="3420000" dist="285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 name="Google Shape;91;p15"/>
          <p:cNvPicPr preferRelativeResize="0"/>
          <p:nvPr/>
        </p:nvPicPr>
        <p:blipFill>
          <a:blip r:embed="rId4">
            <a:alphaModFix/>
          </a:blip>
          <a:stretch>
            <a:fillRect/>
          </a:stretch>
        </p:blipFill>
        <p:spPr>
          <a:xfrm>
            <a:off x="8610500" y="4610000"/>
            <a:ext cx="533501" cy="533501"/>
          </a:xfrm>
          <a:prstGeom prst="rect">
            <a:avLst/>
          </a:prstGeom>
          <a:noFill/>
          <a:ln>
            <a:noFill/>
          </a:ln>
          <a:effectLst>
            <a:outerShdw blurRad="57150" rotWithShape="0" algn="bl" dir="5400000" dist="19050">
              <a:srgbClr val="000000">
                <a:alpha val="37000"/>
              </a:srgbClr>
            </a:outerShdw>
          </a:effectLst>
        </p:spPr>
      </p:pic>
      <p:sp>
        <p:nvSpPr>
          <p:cNvPr id="92" name="Google Shape;92;p15"/>
          <p:cNvSpPr txBox="1"/>
          <p:nvPr/>
        </p:nvSpPr>
        <p:spPr>
          <a:xfrm>
            <a:off x="531925" y="316625"/>
            <a:ext cx="807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400">
              <a:latin typeface="Montserrat"/>
              <a:ea typeface="Montserrat"/>
              <a:cs typeface="Montserrat"/>
              <a:sym typeface="Montserrat"/>
            </a:endParaRPr>
          </a:p>
        </p:txBody>
      </p:sp>
      <p:sp>
        <p:nvSpPr>
          <p:cNvPr id="93" name="Google Shape;93;p15"/>
          <p:cNvSpPr txBox="1"/>
          <p:nvPr/>
        </p:nvSpPr>
        <p:spPr>
          <a:xfrm>
            <a:off x="531925" y="316625"/>
            <a:ext cx="807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Montserrat"/>
                <a:ea typeface="Montserrat"/>
                <a:cs typeface="Montserrat"/>
                <a:sym typeface="Montserrat"/>
              </a:rPr>
              <a:t>VALUE PROPOSITION</a:t>
            </a:r>
            <a:endParaRPr b="1" sz="2400">
              <a:latin typeface="Montserrat"/>
              <a:ea typeface="Montserrat"/>
              <a:cs typeface="Montserrat"/>
              <a:sym typeface="Montserrat"/>
            </a:endParaRPr>
          </a:p>
        </p:txBody>
      </p:sp>
      <p:sp>
        <p:nvSpPr>
          <p:cNvPr id="94" name="Google Shape;94;p15"/>
          <p:cNvSpPr txBox="1"/>
          <p:nvPr/>
        </p:nvSpPr>
        <p:spPr>
          <a:xfrm>
            <a:off x="1104175" y="1858925"/>
            <a:ext cx="805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5" name="Google Shape;95;p15"/>
          <p:cNvSpPr txBox="1"/>
          <p:nvPr/>
        </p:nvSpPr>
        <p:spPr>
          <a:xfrm>
            <a:off x="1538850" y="756750"/>
            <a:ext cx="6066300" cy="4279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latin typeface="Montserrat"/>
                <a:ea typeface="Montserrat"/>
                <a:cs typeface="Montserrat"/>
                <a:sym typeface="Montserrat"/>
              </a:rPr>
              <a:t>Scan and Start SCRANNING</a:t>
            </a:r>
            <a:endParaRPr sz="1700">
              <a:latin typeface="Montserrat"/>
              <a:ea typeface="Montserrat"/>
              <a:cs typeface="Montserrat"/>
              <a:sym typeface="Montserrat"/>
            </a:endParaRPr>
          </a:p>
          <a:p>
            <a:pPr indent="0" lvl="0" marL="0" rtl="0" algn="ctr">
              <a:spcBef>
                <a:spcPts val="0"/>
              </a:spcBef>
              <a:spcAft>
                <a:spcPts val="0"/>
              </a:spcAft>
              <a:buNone/>
            </a:pPr>
            <a:r>
              <a:t/>
            </a:r>
            <a:endParaRPr sz="1700">
              <a:latin typeface="Montserrat"/>
              <a:ea typeface="Montserrat"/>
              <a:cs typeface="Montserrat"/>
              <a:sym typeface="Montserrat"/>
            </a:endParaRPr>
          </a:p>
          <a:p>
            <a:pPr indent="0" lvl="0" marL="0" rtl="0" algn="ctr">
              <a:spcBef>
                <a:spcPts val="0"/>
              </a:spcBef>
              <a:spcAft>
                <a:spcPts val="0"/>
              </a:spcAft>
              <a:buNone/>
            </a:pPr>
            <a:r>
              <a:rPr lang="en" sz="1700">
                <a:latin typeface="Montserrat"/>
                <a:ea typeface="Montserrat"/>
                <a:cs typeface="Montserrat"/>
                <a:sym typeface="Montserrat"/>
              </a:rPr>
              <a:t>Make </a:t>
            </a:r>
            <a:r>
              <a:rPr lang="en" sz="1700">
                <a:latin typeface="Montserrat"/>
                <a:ea typeface="Montserrat"/>
                <a:cs typeface="Montserrat"/>
                <a:sym typeface="Montserrat"/>
              </a:rPr>
              <a:t>DELICIOUS</a:t>
            </a:r>
            <a:r>
              <a:rPr lang="en" sz="1700">
                <a:latin typeface="Montserrat"/>
                <a:ea typeface="Montserrat"/>
                <a:cs typeface="Montserrat"/>
                <a:sym typeface="Montserrat"/>
              </a:rPr>
              <a:t> meal recipes which are healthy and fit your macros FROM WHAT YOU HAVE!</a:t>
            </a:r>
            <a:endParaRPr sz="1700">
              <a:latin typeface="Montserrat"/>
              <a:ea typeface="Montserrat"/>
              <a:cs typeface="Montserrat"/>
              <a:sym typeface="Montserrat"/>
            </a:endParaRPr>
          </a:p>
          <a:p>
            <a:pPr indent="0" lvl="0" marL="0" rtl="0" algn="ctr">
              <a:spcBef>
                <a:spcPts val="0"/>
              </a:spcBef>
              <a:spcAft>
                <a:spcPts val="0"/>
              </a:spcAft>
              <a:buNone/>
            </a:pPr>
            <a:r>
              <a:t/>
            </a:r>
            <a:endParaRPr sz="1700">
              <a:latin typeface="Montserrat"/>
              <a:ea typeface="Montserrat"/>
              <a:cs typeface="Montserrat"/>
              <a:sym typeface="Montserrat"/>
            </a:endParaRPr>
          </a:p>
          <a:p>
            <a:pPr indent="0" lvl="0" marL="0" rtl="0" algn="ctr">
              <a:spcBef>
                <a:spcPts val="0"/>
              </a:spcBef>
              <a:spcAft>
                <a:spcPts val="0"/>
              </a:spcAft>
              <a:buNone/>
            </a:pPr>
            <a:r>
              <a:rPr lang="en" sz="1700">
                <a:latin typeface="Montserrat"/>
                <a:ea typeface="Montserrat"/>
                <a:cs typeface="Montserrat"/>
                <a:sym typeface="Montserrat"/>
              </a:rPr>
              <a:t>Have you been scrolling through </a:t>
            </a:r>
            <a:r>
              <a:rPr lang="en" sz="1700">
                <a:latin typeface="Montserrat"/>
                <a:ea typeface="Montserrat"/>
                <a:cs typeface="Montserrat"/>
                <a:sym typeface="Montserrat"/>
              </a:rPr>
              <a:t>Social</a:t>
            </a:r>
            <a:r>
              <a:rPr lang="en" sz="1700">
                <a:latin typeface="Montserrat"/>
                <a:ea typeface="Montserrat"/>
                <a:cs typeface="Montserrat"/>
                <a:sym typeface="Montserrat"/>
              </a:rPr>
              <a:t> Media and seen a recipe you like but </a:t>
            </a:r>
            <a:r>
              <a:rPr lang="en" sz="1700">
                <a:latin typeface="Montserrat"/>
                <a:ea typeface="Montserrat"/>
                <a:cs typeface="Montserrat"/>
                <a:sym typeface="Montserrat"/>
              </a:rPr>
              <a:t>you</a:t>
            </a:r>
            <a:r>
              <a:rPr lang="en" sz="1700">
                <a:latin typeface="Montserrat"/>
                <a:ea typeface="Montserrat"/>
                <a:cs typeface="Montserrat"/>
                <a:sym typeface="Montserrat"/>
              </a:rPr>
              <a:t> want to see if </a:t>
            </a:r>
            <a:r>
              <a:rPr lang="en" sz="1700">
                <a:latin typeface="Montserrat"/>
                <a:ea typeface="Montserrat"/>
                <a:cs typeface="Montserrat"/>
                <a:sym typeface="Montserrat"/>
              </a:rPr>
              <a:t>you</a:t>
            </a:r>
            <a:r>
              <a:rPr lang="en" sz="1700">
                <a:latin typeface="Montserrat"/>
                <a:ea typeface="Montserrat"/>
                <a:cs typeface="Montserrat"/>
                <a:sym typeface="Montserrat"/>
              </a:rPr>
              <a:t> can make it. You can get the recipes INSTANTLY!</a:t>
            </a:r>
            <a:endParaRPr sz="1700">
              <a:latin typeface="Montserrat"/>
              <a:ea typeface="Montserrat"/>
              <a:cs typeface="Montserrat"/>
              <a:sym typeface="Montserrat"/>
            </a:endParaRPr>
          </a:p>
          <a:p>
            <a:pPr indent="0" lvl="0" marL="0" rtl="0" algn="ctr">
              <a:spcBef>
                <a:spcPts val="0"/>
              </a:spcBef>
              <a:spcAft>
                <a:spcPts val="0"/>
              </a:spcAft>
              <a:buNone/>
            </a:pPr>
            <a:r>
              <a:t/>
            </a:r>
            <a:endParaRPr sz="1700">
              <a:latin typeface="Montserrat"/>
              <a:ea typeface="Montserrat"/>
              <a:cs typeface="Montserrat"/>
              <a:sym typeface="Montserrat"/>
            </a:endParaRPr>
          </a:p>
          <a:p>
            <a:pPr indent="0" lvl="0" marL="0" rtl="0" algn="ctr">
              <a:spcBef>
                <a:spcPts val="0"/>
              </a:spcBef>
              <a:spcAft>
                <a:spcPts val="0"/>
              </a:spcAft>
              <a:buNone/>
            </a:pPr>
            <a:r>
              <a:rPr lang="en" sz="1700">
                <a:latin typeface="Montserrat"/>
                <a:ea typeface="Montserrat"/>
                <a:cs typeface="Montserrat"/>
                <a:sym typeface="Montserrat"/>
              </a:rPr>
              <a:t>We also make easy meals from food that you have at </a:t>
            </a:r>
            <a:r>
              <a:rPr lang="en" sz="1700">
                <a:latin typeface="Montserrat"/>
                <a:ea typeface="Montserrat"/>
                <a:cs typeface="Montserrat"/>
                <a:sym typeface="Montserrat"/>
              </a:rPr>
              <a:t>home so you don’t have to spend money on unnecessary items </a:t>
            </a:r>
            <a:endParaRPr sz="1700">
              <a:latin typeface="Montserrat"/>
              <a:ea typeface="Montserrat"/>
              <a:cs typeface="Montserrat"/>
              <a:sym typeface="Montserrat"/>
            </a:endParaRPr>
          </a:p>
          <a:p>
            <a:pPr indent="0" lvl="0" marL="0" rtl="0" algn="ctr">
              <a:spcBef>
                <a:spcPts val="0"/>
              </a:spcBef>
              <a:spcAft>
                <a:spcPts val="0"/>
              </a:spcAft>
              <a:buNone/>
            </a:pPr>
            <a:r>
              <a:t/>
            </a:r>
            <a:endParaRPr sz="1700">
              <a:latin typeface="Montserrat"/>
              <a:ea typeface="Montserrat"/>
              <a:cs typeface="Montserrat"/>
              <a:sym typeface="Montserrat"/>
            </a:endParaRPr>
          </a:p>
          <a:p>
            <a:pPr indent="0" lvl="0" marL="0" rtl="0" algn="ctr">
              <a:spcBef>
                <a:spcPts val="0"/>
              </a:spcBef>
              <a:spcAft>
                <a:spcPts val="0"/>
              </a:spcAft>
              <a:buNone/>
            </a:pPr>
            <a:r>
              <a:rPr lang="en" sz="1700">
                <a:latin typeface="Montserrat"/>
                <a:ea typeface="Montserrat"/>
                <a:cs typeface="Montserrat"/>
                <a:sym typeface="Montserrat"/>
              </a:rPr>
              <a:t>Super Easy to Use!</a:t>
            </a:r>
            <a:endParaRPr sz="1700">
              <a:latin typeface="Montserrat"/>
              <a:ea typeface="Montserrat"/>
              <a:cs typeface="Montserrat"/>
              <a:sym typeface="Montserra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6"/>
          <p:cNvPicPr preferRelativeResize="0"/>
          <p:nvPr/>
        </p:nvPicPr>
        <p:blipFill>
          <a:blip r:embed="rId3">
            <a:alphaModFix/>
          </a:blip>
          <a:stretch>
            <a:fillRect/>
          </a:stretch>
        </p:blipFill>
        <p:spPr>
          <a:xfrm>
            <a:off x="0" y="0"/>
            <a:ext cx="9144001" cy="5143500"/>
          </a:xfrm>
          <a:prstGeom prst="rect">
            <a:avLst/>
          </a:prstGeom>
          <a:noFill/>
          <a:ln>
            <a:noFill/>
          </a:ln>
        </p:spPr>
      </p:pic>
      <p:sp>
        <p:nvSpPr>
          <p:cNvPr id="101" name="Google Shape;101;p16"/>
          <p:cNvSpPr/>
          <p:nvPr/>
        </p:nvSpPr>
        <p:spPr>
          <a:xfrm>
            <a:off x="272250" y="260400"/>
            <a:ext cx="8599500" cy="4622700"/>
          </a:xfrm>
          <a:prstGeom prst="roundRect">
            <a:avLst>
              <a:gd fmla="val 16667" name="adj"/>
            </a:avLst>
          </a:prstGeom>
          <a:solidFill>
            <a:schemeClr val="lt1"/>
          </a:solidFill>
          <a:ln>
            <a:noFill/>
          </a:ln>
          <a:effectLst>
            <a:outerShdw blurRad="100013" rotWithShape="0" algn="bl" dir="3420000" dist="285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16"/>
          <p:cNvPicPr preferRelativeResize="0"/>
          <p:nvPr/>
        </p:nvPicPr>
        <p:blipFill>
          <a:blip r:embed="rId4">
            <a:alphaModFix/>
          </a:blip>
          <a:stretch>
            <a:fillRect/>
          </a:stretch>
        </p:blipFill>
        <p:spPr>
          <a:xfrm>
            <a:off x="8610500" y="4610000"/>
            <a:ext cx="533501" cy="533501"/>
          </a:xfrm>
          <a:prstGeom prst="rect">
            <a:avLst/>
          </a:prstGeom>
          <a:noFill/>
          <a:ln>
            <a:noFill/>
          </a:ln>
          <a:effectLst>
            <a:outerShdw blurRad="57150" rotWithShape="0" algn="bl" dir="5400000" dist="19050">
              <a:srgbClr val="000000">
                <a:alpha val="37000"/>
              </a:srgbClr>
            </a:outerShdw>
          </a:effectLst>
        </p:spPr>
      </p:pic>
      <p:sp>
        <p:nvSpPr>
          <p:cNvPr id="103" name="Google Shape;103;p16"/>
          <p:cNvSpPr txBox="1"/>
          <p:nvPr/>
        </p:nvSpPr>
        <p:spPr>
          <a:xfrm>
            <a:off x="531925" y="316625"/>
            <a:ext cx="807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400">
              <a:latin typeface="Montserrat"/>
              <a:ea typeface="Montserrat"/>
              <a:cs typeface="Montserrat"/>
              <a:sym typeface="Montserrat"/>
            </a:endParaRPr>
          </a:p>
        </p:txBody>
      </p:sp>
      <p:sp>
        <p:nvSpPr>
          <p:cNvPr id="104" name="Google Shape;104;p16"/>
          <p:cNvSpPr txBox="1"/>
          <p:nvPr/>
        </p:nvSpPr>
        <p:spPr>
          <a:xfrm>
            <a:off x="531925" y="316625"/>
            <a:ext cx="807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Montserrat"/>
                <a:ea typeface="Montserrat"/>
                <a:cs typeface="Montserrat"/>
                <a:sym typeface="Montserrat"/>
              </a:rPr>
              <a:t>UNDERLYING MAGIC</a:t>
            </a:r>
            <a:endParaRPr b="1" sz="2400">
              <a:latin typeface="Montserrat"/>
              <a:ea typeface="Montserrat"/>
              <a:cs typeface="Montserrat"/>
              <a:sym typeface="Montserrat"/>
            </a:endParaRPr>
          </a:p>
        </p:txBody>
      </p:sp>
      <p:sp>
        <p:nvSpPr>
          <p:cNvPr id="105" name="Google Shape;105;p16"/>
          <p:cNvSpPr txBox="1"/>
          <p:nvPr/>
        </p:nvSpPr>
        <p:spPr>
          <a:xfrm>
            <a:off x="1122900" y="823463"/>
            <a:ext cx="4088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Montserrat SemiBold"/>
                <a:ea typeface="Montserrat SemiBold"/>
                <a:cs typeface="Montserrat SemiBold"/>
                <a:sym typeface="Montserrat SemiBold"/>
              </a:rPr>
              <a:t>Scan </a:t>
            </a:r>
            <a:r>
              <a:rPr lang="en" sz="2000">
                <a:latin typeface="Montserrat"/>
                <a:ea typeface="Montserrat"/>
                <a:cs typeface="Montserrat"/>
                <a:sym typeface="Montserrat"/>
              </a:rPr>
              <a:t>your fridge </a:t>
            </a:r>
            <a:endParaRPr sz="2000">
              <a:latin typeface="Montserrat"/>
              <a:ea typeface="Montserrat"/>
              <a:cs typeface="Montserrat"/>
              <a:sym typeface="Montserrat"/>
            </a:endParaRPr>
          </a:p>
          <a:p>
            <a:pPr indent="0" lvl="0" marL="0" rtl="0" algn="l">
              <a:spcBef>
                <a:spcPts val="0"/>
              </a:spcBef>
              <a:spcAft>
                <a:spcPts val="0"/>
              </a:spcAft>
              <a:buNone/>
            </a:pPr>
            <a:r>
              <a:rPr lang="en" sz="2000">
                <a:latin typeface="Montserrat"/>
                <a:ea typeface="Montserrat"/>
                <a:cs typeface="Montserrat"/>
                <a:sym typeface="Montserrat"/>
              </a:rPr>
              <a:t>Or Manually write items</a:t>
            </a:r>
            <a:endParaRPr sz="2000">
              <a:latin typeface="Montserrat"/>
              <a:ea typeface="Montserrat"/>
              <a:cs typeface="Montserrat"/>
              <a:sym typeface="Montserrat"/>
            </a:endParaRPr>
          </a:p>
        </p:txBody>
      </p:sp>
      <p:sp>
        <p:nvSpPr>
          <p:cNvPr id="106" name="Google Shape;106;p16"/>
          <p:cNvSpPr/>
          <p:nvPr/>
        </p:nvSpPr>
        <p:spPr>
          <a:xfrm>
            <a:off x="697200" y="799188"/>
            <a:ext cx="356860" cy="848972"/>
          </a:xfrm>
          <a:prstGeom prst="rect">
            <a:avLst/>
          </a:prstGeom>
        </p:spPr>
        <p:txBody>
          <a:bodyPr>
            <a:prstTxWarp prst="textPlain"/>
          </a:bodyPr>
          <a:lstStyle/>
          <a:p>
            <a:pPr lvl="0" algn="ctr"/>
            <a:r>
              <a:rPr b="1" i="0">
                <a:ln>
                  <a:noFill/>
                </a:ln>
                <a:solidFill>
                  <a:schemeClr val="dk1"/>
                </a:solidFill>
                <a:latin typeface="Bebas Neue"/>
              </a:rPr>
              <a:t>1</a:t>
            </a:r>
          </a:p>
        </p:txBody>
      </p:sp>
      <p:sp>
        <p:nvSpPr>
          <p:cNvPr id="107" name="Google Shape;107;p16"/>
          <p:cNvSpPr/>
          <p:nvPr/>
        </p:nvSpPr>
        <p:spPr>
          <a:xfrm>
            <a:off x="628370" y="2130263"/>
            <a:ext cx="494525" cy="860414"/>
          </a:xfrm>
          <a:prstGeom prst="rect">
            <a:avLst/>
          </a:prstGeom>
        </p:spPr>
        <p:txBody>
          <a:bodyPr>
            <a:prstTxWarp prst="textPlain"/>
          </a:bodyPr>
          <a:lstStyle/>
          <a:p>
            <a:pPr lvl="0" algn="ctr"/>
            <a:r>
              <a:rPr b="1" i="0">
                <a:ln>
                  <a:noFill/>
                </a:ln>
                <a:solidFill>
                  <a:schemeClr val="dk1"/>
                </a:solidFill>
                <a:latin typeface="Bebas Neue"/>
              </a:rPr>
              <a:t>2</a:t>
            </a:r>
          </a:p>
        </p:txBody>
      </p:sp>
      <p:sp>
        <p:nvSpPr>
          <p:cNvPr id="108" name="Google Shape;108;p16"/>
          <p:cNvSpPr txBox="1"/>
          <p:nvPr/>
        </p:nvSpPr>
        <p:spPr>
          <a:xfrm>
            <a:off x="1122893" y="2029475"/>
            <a:ext cx="40884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Montserrat SemiBold"/>
                <a:ea typeface="Montserrat SemiBold"/>
                <a:cs typeface="Montserrat SemiBold"/>
                <a:sym typeface="Montserrat SemiBold"/>
              </a:rPr>
              <a:t>Instantly </a:t>
            </a:r>
            <a:r>
              <a:rPr lang="en" sz="1900">
                <a:latin typeface="Montserrat"/>
                <a:ea typeface="Montserrat"/>
                <a:cs typeface="Montserrat"/>
                <a:sym typeface="Montserrat"/>
              </a:rPr>
              <a:t>Get Recipes </a:t>
            </a:r>
            <a:r>
              <a:rPr lang="en" sz="1900">
                <a:latin typeface="Montserrat"/>
                <a:ea typeface="Montserrat"/>
                <a:cs typeface="Montserrat"/>
                <a:sym typeface="Montserrat"/>
              </a:rPr>
              <a:t>with</a:t>
            </a:r>
            <a:r>
              <a:rPr lang="en" sz="1900">
                <a:latin typeface="Montserrat"/>
                <a:ea typeface="Montserrat"/>
                <a:cs typeface="Montserrat"/>
                <a:sym typeface="Montserrat"/>
              </a:rPr>
              <a:t> food </a:t>
            </a:r>
            <a:r>
              <a:rPr lang="en" sz="1900">
                <a:latin typeface="Montserrat"/>
                <a:ea typeface="Montserrat"/>
                <a:cs typeface="Montserrat"/>
                <a:sym typeface="Montserrat"/>
              </a:rPr>
              <a:t>you</a:t>
            </a:r>
            <a:r>
              <a:rPr lang="en" sz="1900">
                <a:latin typeface="Montserrat"/>
                <a:ea typeface="Montserrat"/>
                <a:cs typeface="Montserrat"/>
                <a:sym typeface="Montserrat"/>
              </a:rPr>
              <a:t> already have and with the MACROS!</a:t>
            </a:r>
            <a:endParaRPr sz="1900">
              <a:latin typeface="Montserrat"/>
              <a:ea typeface="Montserrat"/>
              <a:cs typeface="Montserrat"/>
              <a:sym typeface="Montserrat"/>
            </a:endParaRPr>
          </a:p>
        </p:txBody>
      </p:sp>
      <p:sp>
        <p:nvSpPr>
          <p:cNvPr id="109" name="Google Shape;109;p16"/>
          <p:cNvSpPr/>
          <p:nvPr/>
        </p:nvSpPr>
        <p:spPr>
          <a:xfrm>
            <a:off x="628357" y="3554028"/>
            <a:ext cx="494544" cy="860397"/>
          </a:xfrm>
          <a:prstGeom prst="rect">
            <a:avLst/>
          </a:prstGeom>
        </p:spPr>
        <p:txBody>
          <a:bodyPr>
            <a:prstTxWarp prst="textPlain"/>
          </a:bodyPr>
          <a:lstStyle/>
          <a:p>
            <a:pPr lvl="0" algn="ctr"/>
            <a:r>
              <a:rPr b="1" i="0">
                <a:ln>
                  <a:noFill/>
                </a:ln>
                <a:solidFill>
                  <a:schemeClr val="dk1"/>
                </a:solidFill>
                <a:latin typeface="Bebas Neue"/>
              </a:rPr>
              <a:t>3</a:t>
            </a:r>
          </a:p>
        </p:txBody>
      </p:sp>
      <p:sp>
        <p:nvSpPr>
          <p:cNvPr id="110" name="Google Shape;110;p16"/>
          <p:cNvSpPr txBox="1"/>
          <p:nvPr/>
        </p:nvSpPr>
        <p:spPr>
          <a:xfrm>
            <a:off x="1122900" y="3276225"/>
            <a:ext cx="41538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latin typeface="Montserrat"/>
                <a:ea typeface="Montserrat"/>
                <a:cs typeface="Montserrat"/>
                <a:sym typeface="Montserrat"/>
              </a:rPr>
              <a:t>START COOKIN!</a:t>
            </a:r>
            <a:endParaRPr b="1" sz="2300">
              <a:latin typeface="Montserrat"/>
              <a:ea typeface="Montserrat"/>
              <a:cs typeface="Montserrat"/>
              <a:sym typeface="Montserrat"/>
            </a:endParaRPr>
          </a:p>
          <a:p>
            <a:pPr indent="0" lvl="0" marL="0" rtl="0" algn="l">
              <a:spcBef>
                <a:spcPts val="0"/>
              </a:spcBef>
              <a:spcAft>
                <a:spcPts val="0"/>
              </a:spcAft>
              <a:buNone/>
            </a:pPr>
            <a:r>
              <a:rPr lang="en" sz="1900">
                <a:latin typeface="Montserrat"/>
                <a:ea typeface="Montserrat"/>
                <a:cs typeface="Montserrat"/>
                <a:sym typeface="Montserrat"/>
              </a:rPr>
              <a:t>Follow the SUPER EASY recipe and start making some amazing food</a:t>
            </a:r>
            <a:endParaRPr sz="1900">
              <a:latin typeface="Montserrat"/>
              <a:ea typeface="Montserrat"/>
              <a:cs typeface="Montserrat"/>
              <a:sym typeface="Montserrat"/>
            </a:endParaRPr>
          </a:p>
        </p:txBody>
      </p:sp>
      <p:pic>
        <p:nvPicPr>
          <p:cNvPr id="111" name="Google Shape;111;p16"/>
          <p:cNvPicPr preferRelativeResize="0"/>
          <p:nvPr/>
        </p:nvPicPr>
        <p:blipFill>
          <a:blip r:embed="rId5">
            <a:alphaModFix/>
          </a:blip>
          <a:stretch>
            <a:fillRect/>
          </a:stretch>
        </p:blipFill>
        <p:spPr>
          <a:xfrm>
            <a:off x="5280150" y="2479551"/>
            <a:ext cx="3187800" cy="2130300"/>
          </a:xfrm>
          <a:prstGeom prst="roundRect">
            <a:avLst>
              <a:gd fmla="val 16667" name="adj"/>
            </a:avLst>
          </a:prstGeom>
          <a:noFill/>
          <a:ln>
            <a:noFill/>
          </a:ln>
          <a:effectLst>
            <a:outerShdw blurRad="57150" rotWithShape="0" algn="bl" dir="5400000" dist="19050">
              <a:srgbClr val="000000">
                <a:alpha val="50000"/>
              </a:srgbClr>
            </a:outerShdw>
          </a:effectLst>
        </p:spPr>
      </p:pic>
      <p:pic>
        <p:nvPicPr>
          <p:cNvPr id="112" name="Google Shape;112;p16"/>
          <p:cNvPicPr preferRelativeResize="0"/>
          <p:nvPr/>
        </p:nvPicPr>
        <p:blipFill rotWithShape="1">
          <a:blip r:embed="rId6">
            <a:alphaModFix/>
          </a:blip>
          <a:srcRect b="0" l="6980" r="20602" t="0"/>
          <a:stretch/>
        </p:blipFill>
        <p:spPr>
          <a:xfrm>
            <a:off x="5683942" y="870725"/>
            <a:ext cx="2380200" cy="1852500"/>
          </a:xfrm>
          <a:prstGeom prst="roundRect">
            <a:avLst>
              <a:gd fmla="val 16667" name="adj"/>
            </a:avLst>
          </a:prstGeom>
          <a:noFill/>
          <a:ln>
            <a:noFill/>
          </a:ln>
          <a:effectLst>
            <a:outerShdw blurRad="57150" rotWithShape="0" algn="bl" dir="5400000" dist="19050">
              <a:srgbClr val="000000">
                <a:alpha val="50000"/>
              </a:srgbClr>
            </a:outerShdw>
          </a:effectLst>
        </p:spPr>
      </p:pic>
      <p:cxnSp>
        <p:nvCxnSpPr>
          <p:cNvPr id="113" name="Google Shape;113;p16"/>
          <p:cNvCxnSpPr/>
          <p:nvPr/>
        </p:nvCxnSpPr>
        <p:spPr>
          <a:xfrm>
            <a:off x="936200" y="1849850"/>
            <a:ext cx="3541800" cy="0"/>
          </a:xfrm>
          <a:prstGeom prst="straightConnector1">
            <a:avLst/>
          </a:prstGeom>
          <a:noFill/>
          <a:ln cap="flat" cmpd="sng" w="19050">
            <a:solidFill>
              <a:schemeClr val="dk1"/>
            </a:solidFill>
            <a:prstDash val="solid"/>
            <a:round/>
            <a:headEnd len="med" w="med" type="none"/>
            <a:tailEnd len="med" w="med" type="none"/>
          </a:ln>
        </p:spPr>
      </p:cxnSp>
      <p:cxnSp>
        <p:nvCxnSpPr>
          <p:cNvPr id="114" name="Google Shape;114;p16"/>
          <p:cNvCxnSpPr/>
          <p:nvPr/>
        </p:nvCxnSpPr>
        <p:spPr>
          <a:xfrm>
            <a:off x="936200" y="3276225"/>
            <a:ext cx="3541800" cy="0"/>
          </a:xfrm>
          <a:prstGeom prst="straightConnector1">
            <a:avLst/>
          </a:prstGeom>
          <a:noFill/>
          <a:ln cap="flat" cmpd="sng" w="19050">
            <a:solidFill>
              <a:schemeClr val="dk1"/>
            </a:solidFill>
            <a:prstDash val="solid"/>
            <a:round/>
            <a:headEnd len="med" w="med" type="none"/>
            <a:tailEnd len="med" w="med" type="none"/>
          </a:ln>
        </p:spPr>
      </p:cxnSp>
      <p:pic>
        <p:nvPicPr>
          <p:cNvPr id="115" name="Google Shape;115;p16"/>
          <p:cNvPicPr preferRelativeResize="0"/>
          <p:nvPr/>
        </p:nvPicPr>
        <p:blipFill rotWithShape="1">
          <a:blip r:embed="rId7">
            <a:alphaModFix/>
          </a:blip>
          <a:srcRect b="0" l="4417" r="4308" t="14951"/>
          <a:stretch/>
        </p:blipFill>
        <p:spPr>
          <a:xfrm>
            <a:off x="7343027" y="1522177"/>
            <a:ext cx="1336200" cy="2253000"/>
          </a:xfrm>
          <a:prstGeom prst="roundRect">
            <a:avLst>
              <a:gd fmla="val 16667" name="adj"/>
            </a:avLst>
          </a:prstGeom>
          <a:noFill/>
          <a:ln cap="flat" cmpd="sng" w="38100">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
        <p:nvSpPr>
          <p:cNvPr id="116" name="Google Shape;116;p16"/>
          <p:cNvSpPr/>
          <p:nvPr/>
        </p:nvSpPr>
        <p:spPr>
          <a:xfrm>
            <a:off x="5621600" y="823475"/>
            <a:ext cx="417300" cy="417300"/>
          </a:xfrm>
          <a:prstGeom prst="ellipse">
            <a:avLst/>
          </a:prstGeom>
          <a:solidFill>
            <a:schemeClr val="lt1"/>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Montserrat ExtraBold"/>
                <a:ea typeface="Montserrat ExtraBold"/>
                <a:cs typeface="Montserrat ExtraBold"/>
                <a:sym typeface="Montserrat ExtraBold"/>
              </a:rPr>
              <a:t>1</a:t>
            </a:r>
            <a:endParaRPr sz="2300">
              <a:latin typeface="Montserrat ExtraBold"/>
              <a:ea typeface="Montserrat ExtraBold"/>
              <a:cs typeface="Montserrat ExtraBold"/>
              <a:sym typeface="Montserrat ExtraBold"/>
            </a:endParaRPr>
          </a:p>
        </p:txBody>
      </p:sp>
      <p:sp>
        <p:nvSpPr>
          <p:cNvPr id="117" name="Google Shape;117;p16"/>
          <p:cNvSpPr/>
          <p:nvPr/>
        </p:nvSpPr>
        <p:spPr>
          <a:xfrm>
            <a:off x="8395625" y="1368475"/>
            <a:ext cx="417300" cy="417300"/>
          </a:xfrm>
          <a:prstGeom prst="ellipse">
            <a:avLst/>
          </a:prstGeom>
          <a:solidFill>
            <a:schemeClr val="lt1"/>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300">
              <a:latin typeface="Montserrat ExtraBold"/>
              <a:ea typeface="Montserrat ExtraBold"/>
              <a:cs typeface="Montserrat ExtraBold"/>
              <a:sym typeface="Montserrat ExtraBold"/>
            </a:endParaRPr>
          </a:p>
        </p:txBody>
      </p:sp>
      <p:sp>
        <p:nvSpPr>
          <p:cNvPr id="118" name="Google Shape;118;p16"/>
          <p:cNvSpPr/>
          <p:nvPr/>
        </p:nvSpPr>
        <p:spPr>
          <a:xfrm>
            <a:off x="8337575" y="1368475"/>
            <a:ext cx="616500" cy="4173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Montserrat ExtraBold"/>
                <a:ea typeface="Montserrat ExtraBold"/>
                <a:cs typeface="Montserrat ExtraBold"/>
                <a:sym typeface="Montserrat ExtraBold"/>
              </a:rPr>
              <a:t>2</a:t>
            </a:r>
            <a:endParaRPr sz="2300">
              <a:latin typeface="Montserrat ExtraBold"/>
              <a:ea typeface="Montserrat ExtraBold"/>
              <a:cs typeface="Montserrat ExtraBold"/>
              <a:sym typeface="Montserrat ExtraBold"/>
            </a:endParaRPr>
          </a:p>
        </p:txBody>
      </p:sp>
      <p:sp>
        <p:nvSpPr>
          <p:cNvPr id="119" name="Google Shape;119;p16"/>
          <p:cNvSpPr/>
          <p:nvPr/>
        </p:nvSpPr>
        <p:spPr>
          <a:xfrm>
            <a:off x="5211300" y="4332050"/>
            <a:ext cx="417300" cy="417300"/>
          </a:xfrm>
          <a:prstGeom prst="ellipse">
            <a:avLst/>
          </a:prstGeom>
          <a:solidFill>
            <a:schemeClr val="lt1"/>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300">
              <a:latin typeface="Montserrat ExtraBold"/>
              <a:ea typeface="Montserrat ExtraBold"/>
              <a:cs typeface="Montserrat ExtraBold"/>
              <a:sym typeface="Montserrat ExtraBold"/>
            </a:endParaRPr>
          </a:p>
        </p:txBody>
      </p:sp>
      <p:sp>
        <p:nvSpPr>
          <p:cNvPr id="120" name="Google Shape;120;p16"/>
          <p:cNvSpPr/>
          <p:nvPr/>
        </p:nvSpPr>
        <p:spPr>
          <a:xfrm>
            <a:off x="5111700" y="4332050"/>
            <a:ext cx="927300" cy="4173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Montserrat ExtraBold"/>
                <a:ea typeface="Montserrat ExtraBold"/>
                <a:cs typeface="Montserrat ExtraBold"/>
                <a:sym typeface="Montserrat ExtraBold"/>
              </a:rPr>
              <a:t>3</a:t>
            </a:r>
            <a:endParaRPr sz="2300">
              <a:latin typeface="Montserrat ExtraBold"/>
              <a:ea typeface="Montserrat ExtraBold"/>
              <a:cs typeface="Montserrat ExtraBold"/>
              <a:sym typeface="Montserrat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7"/>
          <p:cNvPicPr preferRelativeResize="0"/>
          <p:nvPr/>
        </p:nvPicPr>
        <p:blipFill>
          <a:blip r:embed="rId3">
            <a:alphaModFix/>
          </a:blip>
          <a:stretch>
            <a:fillRect/>
          </a:stretch>
        </p:blipFill>
        <p:spPr>
          <a:xfrm>
            <a:off x="0" y="0"/>
            <a:ext cx="9144001" cy="5143500"/>
          </a:xfrm>
          <a:prstGeom prst="rect">
            <a:avLst/>
          </a:prstGeom>
          <a:noFill/>
          <a:ln>
            <a:noFill/>
          </a:ln>
        </p:spPr>
      </p:pic>
      <p:sp>
        <p:nvSpPr>
          <p:cNvPr id="126" name="Google Shape;126;p17"/>
          <p:cNvSpPr/>
          <p:nvPr/>
        </p:nvSpPr>
        <p:spPr>
          <a:xfrm>
            <a:off x="272250" y="260400"/>
            <a:ext cx="8599500" cy="4622700"/>
          </a:xfrm>
          <a:prstGeom prst="roundRect">
            <a:avLst>
              <a:gd fmla="val 16667" name="adj"/>
            </a:avLst>
          </a:prstGeom>
          <a:solidFill>
            <a:schemeClr val="lt1"/>
          </a:solidFill>
          <a:ln>
            <a:noFill/>
          </a:ln>
          <a:effectLst>
            <a:outerShdw blurRad="100013" rotWithShape="0" algn="bl" dir="3420000" dist="285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17"/>
          <p:cNvPicPr preferRelativeResize="0"/>
          <p:nvPr/>
        </p:nvPicPr>
        <p:blipFill>
          <a:blip r:embed="rId4">
            <a:alphaModFix/>
          </a:blip>
          <a:stretch>
            <a:fillRect/>
          </a:stretch>
        </p:blipFill>
        <p:spPr>
          <a:xfrm>
            <a:off x="8610500" y="4610000"/>
            <a:ext cx="533501" cy="533501"/>
          </a:xfrm>
          <a:prstGeom prst="rect">
            <a:avLst/>
          </a:prstGeom>
          <a:noFill/>
          <a:ln>
            <a:noFill/>
          </a:ln>
          <a:effectLst>
            <a:outerShdw blurRad="57150" rotWithShape="0" algn="bl" dir="5400000" dist="19050">
              <a:srgbClr val="000000">
                <a:alpha val="37000"/>
              </a:srgbClr>
            </a:outerShdw>
          </a:effectLst>
        </p:spPr>
      </p:pic>
      <p:sp>
        <p:nvSpPr>
          <p:cNvPr id="128" name="Google Shape;128;p17"/>
          <p:cNvSpPr txBox="1"/>
          <p:nvPr/>
        </p:nvSpPr>
        <p:spPr>
          <a:xfrm>
            <a:off x="531925" y="316625"/>
            <a:ext cx="807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400">
              <a:latin typeface="Montserrat"/>
              <a:ea typeface="Montserrat"/>
              <a:cs typeface="Montserrat"/>
              <a:sym typeface="Montserrat"/>
            </a:endParaRPr>
          </a:p>
        </p:txBody>
      </p:sp>
      <p:sp>
        <p:nvSpPr>
          <p:cNvPr id="129" name="Google Shape;129;p17"/>
          <p:cNvSpPr txBox="1"/>
          <p:nvPr/>
        </p:nvSpPr>
        <p:spPr>
          <a:xfrm>
            <a:off x="531925" y="316625"/>
            <a:ext cx="807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Montserrat"/>
                <a:ea typeface="Montserrat"/>
                <a:cs typeface="Montserrat"/>
                <a:sym typeface="Montserrat"/>
              </a:rPr>
              <a:t>TARGET MARKET</a:t>
            </a:r>
            <a:endParaRPr b="1" sz="2400">
              <a:latin typeface="Montserrat"/>
              <a:ea typeface="Montserrat"/>
              <a:cs typeface="Montserrat"/>
              <a:sym typeface="Montserrat"/>
            </a:endParaRPr>
          </a:p>
        </p:txBody>
      </p:sp>
      <p:sp>
        <p:nvSpPr>
          <p:cNvPr id="130" name="Google Shape;130;p17"/>
          <p:cNvSpPr txBox="1"/>
          <p:nvPr/>
        </p:nvSpPr>
        <p:spPr>
          <a:xfrm>
            <a:off x="2657450" y="1018775"/>
            <a:ext cx="416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1" name="Google Shape;131;p17"/>
          <p:cNvSpPr/>
          <p:nvPr/>
        </p:nvSpPr>
        <p:spPr>
          <a:xfrm>
            <a:off x="479525" y="427300"/>
            <a:ext cx="2008200" cy="5334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ontserrat"/>
                <a:ea typeface="Montserrat"/>
                <a:cs typeface="Montserrat"/>
                <a:sym typeface="Montserrat"/>
              </a:rPr>
              <a:t>AGE GROUP</a:t>
            </a:r>
            <a:endParaRPr b="1" sz="2000">
              <a:solidFill>
                <a:schemeClr val="lt1"/>
              </a:solidFill>
              <a:latin typeface="Montserrat"/>
              <a:ea typeface="Montserrat"/>
              <a:cs typeface="Montserrat"/>
              <a:sym typeface="Montserrat"/>
            </a:endParaRPr>
          </a:p>
        </p:txBody>
      </p:sp>
      <p:sp>
        <p:nvSpPr>
          <p:cNvPr id="132" name="Google Shape;132;p17"/>
          <p:cNvSpPr/>
          <p:nvPr/>
        </p:nvSpPr>
        <p:spPr>
          <a:xfrm>
            <a:off x="479525" y="883250"/>
            <a:ext cx="2008200" cy="533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Montserrat SemiBold"/>
                <a:ea typeface="Montserrat SemiBold"/>
                <a:cs typeface="Montserrat SemiBold"/>
                <a:sym typeface="Montserrat SemiBold"/>
              </a:rPr>
              <a:t>\</a:t>
            </a:r>
            <a:r>
              <a:rPr lang="en" sz="1300">
                <a:solidFill>
                  <a:schemeClr val="dk1"/>
                </a:solidFill>
                <a:latin typeface="Montserrat SemiBold"/>
                <a:ea typeface="Montserrat SemiBold"/>
                <a:cs typeface="Montserrat SemiBold"/>
                <a:sym typeface="Montserrat SemiBold"/>
              </a:rPr>
              <a:t>15+ to Younger Adults/ Millennials</a:t>
            </a:r>
            <a:endParaRPr sz="1300">
              <a:solidFill>
                <a:schemeClr val="dk1"/>
              </a:solidFill>
              <a:latin typeface="Montserrat SemiBold"/>
              <a:ea typeface="Montserrat SemiBold"/>
              <a:cs typeface="Montserrat SemiBold"/>
              <a:sym typeface="Montserrat SemiBold"/>
            </a:endParaRPr>
          </a:p>
        </p:txBody>
      </p:sp>
      <p:sp>
        <p:nvSpPr>
          <p:cNvPr id="133" name="Google Shape;133;p17"/>
          <p:cNvSpPr/>
          <p:nvPr/>
        </p:nvSpPr>
        <p:spPr>
          <a:xfrm>
            <a:off x="6678625" y="1113100"/>
            <a:ext cx="2008200" cy="5334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ontserrat"/>
                <a:ea typeface="Montserrat"/>
                <a:cs typeface="Montserrat"/>
                <a:sym typeface="Montserrat"/>
              </a:rPr>
              <a:t>Interests</a:t>
            </a:r>
            <a:endParaRPr b="1" sz="2000">
              <a:solidFill>
                <a:schemeClr val="lt1"/>
              </a:solidFill>
              <a:latin typeface="Montserrat"/>
              <a:ea typeface="Montserrat"/>
              <a:cs typeface="Montserrat"/>
              <a:sym typeface="Montserrat"/>
            </a:endParaRPr>
          </a:p>
        </p:txBody>
      </p:sp>
      <p:sp>
        <p:nvSpPr>
          <p:cNvPr id="134" name="Google Shape;134;p17"/>
          <p:cNvSpPr/>
          <p:nvPr/>
        </p:nvSpPr>
        <p:spPr>
          <a:xfrm>
            <a:off x="6678625" y="1747000"/>
            <a:ext cx="2008200" cy="32439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solidFill>
                <a:schemeClr val="dk1"/>
              </a:solidFill>
              <a:latin typeface="Montserrat SemiBold"/>
              <a:ea typeface="Montserrat SemiBold"/>
              <a:cs typeface="Montserrat SemiBold"/>
              <a:sym typeface="Montserrat SemiBold"/>
            </a:endParaRPr>
          </a:p>
        </p:txBody>
      </p:sp>
      <p:sp>
        <p:nvSpPr>
          <p:cNvPr id="135" name="Google Shape;135;p17"/>
          <p:cNvSpPr txBox="1"/>
          <p:nvPr/>
        </p:nvSpPr>
        <p:spPr>
          <a:xfrm>
            <a:off x="6757375" y="1694500"/>
            <a:ext cx="1929300" cy="34017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dk1"/>
              </a:buClr>
              <a:buSzPts val="1300"/>
              <a:buFont typeface="Montserrat Medium"/>
              <a:buChar char="❖"/>
            </a:pPr>
            <a:r>
              <a:rPr lang="en" sz="1300">
                <a:solidFill>
                  <a:schemeClr val="dk1"/>
                </a:solidFill>
                <a:latin typeface="Montserrat Medium"/>
                <a:ea typeface="Montserrat Medium"/>
                <a:cs typeface="Montserrat Medium"/>
                <a:sym typeface="Montserrat Medium"/>
              </a:rPr>
              <a:t> Trying to take Health more serious</a:t>
            </a:r>
            <a:endParaRPr sz="1300">
              <a:solidFill>
                <a:schemeClr val="dk1"/>
              </a:solidFill>
              <a:latin typeface="Montserrat Medium"/>
              <a:ea typeface="Montserrat Medium"/>
              <a:cs typeface="Montserrat Medium"/>
              <a:sym typeface="Montserrat Medium"/>
            </a:endParaRPr>
          </a:p>
          <a:p>
            <a:pPr indent="-311150" lvl="0" marL="457200" rtl="0" algn="l">
              <a:spcBef>
                <a:spcPts val="0"/>
              </a:spcBef>
              <a:spcAft>
                <a:spcPts val="0"/>
              </a:spcAft>
              <a:buClr>
                <a:schemeClr val="dk1"/>
              </a:buClr>
              <a:buSzPts val="1300"/>
              <a:buFont typeface="Montserrat Medium"/>
              <a:buChar char="❖"/>
            </a:pPr>
            <a:r>
              <a:rPr lang="en" sz="1300">
                <a:solidFill>
                  <a:schemeClr val="dk1"/>
                </a:solidFill>
                <a:latin typeface="Montserrat Medium"/>
                <a:ea typeface="Montserrat Medium"/>
                <a:cs typeface="Montserrat Medium"/>
                <a:sym typeface="Montserrat Medium"/>
              </a:rPr>
              <a:t>Trying to learn how to cook (beginner chefs)</a:t>
            </a:r>
            <a:endParaRPr sz="1300">
              <a:solidFill>
                <a:schemeClr val="dk1"/>
              </a:solidFill>
              <a:latin typeface="Montserrat Medium"/>
              <a:ea typeface="Montserrat Medium"/>
              <a:cs typeface="Montserrat Medium"/>
              <a:sym typeface="Montserrat Medium"/>
            </a:endParaRPr>
          </a:p>
          <a:p>
            <a:pPr indent="-311150" lvl="0" marL="457200" rtl="0" algn="l">
              <a:spcBef>
                <a:spcPts val="0"/>
              </a:spcBef>
              <a:spcAft>
                <a:spcPts val="0"/>
              </a:spcAft>
              <a:buClr>
                <a:schemeClr val="dk1"/>
              </a:buClr>
              <a:buSzPts val="1300"/>
              <a:buFont typeface="Montserrat Medium"/>
              <a:buChar char="❖"/>
            </a:pPr>
            <a:r>
              <a:rPr lang="en" sz="1300">
                <a:solidFill>
                  <a:schemeClr val="dk1"/>
                </a:solidFill>
                <a:latin typeface="Montserrat Medium"/>
                <a:ea typeface="Montserrat Medium"/>
                <a:cs typeface="Montserrat Medium"/>
                <a:sym typeface="Montserrat Medium"/>
              </a:rPr>
              <a:t>Goes to the Gym regularly</a:t>
            </a:r>
            <a:endParaRPr sz="1300">
              <a:solidFill>
                <a:schemeClr val="dk1"/>
              </a:solidFill>
              <a:latin typeface="Montserrat Medium"/>
              <a:ea typeface="Montserrat Medium"/>
              <a:cs typeface="Montserrat Medium"/>
              <a:sym typeface="Montserrat Medium"/>
            </a:endParaRPr>
          </a:p>
          <a:p>
            <a:pPr indent="-311150" lvl="0" marL="457200" rtl="0" algn="l">
              <a:spcBef>
                <a:spcPts val="0"/>
              </a:spcBef>
              <a:spcAft>
                <a:spcPts val="0"/>
              </a:spcAft>
              <a:buClr>
                <a:schemeClr val="dk1"/>
              </a:buClr>
              <a:buSzPts val="1300"/>
              <a:buFont typeface="Montserrat Medium"/>
              <a:buChar char="❖"/>
            </a:pPr>
            <a:r>
              <a:rPr lang="en" sz="1300">
                <a:solidFill>
                  <a:schemeClr val="dk1"/>
                </a:solidFill>
                <a:latin typeface="Montserrat Medium"/>
                <a:ea typeface="Montserrat Medium"/>
                <a:cs typeface="Montserrat Medium"/>
                <a:sym typeface="Montserrat Medium"/>
              </a:rPr>
              <a:t>Uses Social Media</a:t>
            </a:r>
            <a:endParaRPr sz="1300">
              <a:solidFill>
                <a:schemeClr val="dk1"/>
              </a:solidFill>
              <a:latin typeface="Montserrat Medium"/>
              <a:ea typeface="Montserrat Medium"/>
              <a:cs typeface="Montserrat Medium"/>
              <a:sym typeface="Montserrat Medium"/>
            </a:endParaRPr>
          </a:p>
          <a:p>
            <a:pPr indent="-311150" lvl="0" marL="457200" rtl="0" algn="l">
              <a:spcBef>
                <a:spcPts val="0"/>
              </a:spcBef>
              <a:spcAft>
                <a:spcPts val="0"/>
              </a:spcAft>
              <a:buClr>
                <a:schemeClr val="dk1"/>
              </a:buClr>
              <a:buSzPts val="1300"/>
              <a:buFont typeface="Montserrat Medium"/>
              <a:buChar char="❖"/>
            </a:pPr>
            <a:r>
              <a:rPr lang="en" sz="1300">
                <a:solidFill>
                  <a:schemeClr val="dk1"/>
                </a:solidFill>
                <a:latin typeface="Montserrat Medium"/>
                <a:ea typeface="Montserrat Medium"/>
                <a:cs typeface="Montserrat Medium"/>
                <a:sym typeface="Montserrat Medium"/>
              </a:rPr>
              <a:t>Trying to be better</a:t>
            </a:r>
            <a:endParaRPr sz="1300">
              <a:solidFill>
                <a:schemeClr val="dk1"/>
              </a:solidFill>
              <a:latin typeface="Montserrat Medium"/>
              <a:ea typeface="Montserrat Medium"/>
              <a:cs typeface="Montserrat Medium"/>
              <a:sym typeface="Montserrat Medium"/>
            </a:endParaRPr>
          </a:p>
          <a:p>
            <a:pPr indent="-311150" lvl="0" marL="457200" rtl="0" algn="l">
              <a:spcBef>
                <a:spcPts val="0"/>
              </a:spcBef>
              <a:spcAft>
                <a:spcPts val="0"/>
              </a:spcAft>
              <a:buClr>
                <a:schemeClr val="dk1"/>
              </a:buClr>
              <a:buSzPts val="1300"/>
              <a:buFont typeface="Montserrat Medium"/>
              <a:buChar char="❖"/>
            </a:pPr>
            <a:r>
              <a:rPr lang="en" sz="1300">
                <a:solidFill>
                  <a:schemeClr val="dk1"/>
                </a:solidFill>
                <a:latin typeface="Montserrat Medium"/>
                <a:ea typeface="Montserrat Medium"/>
                <a:cs typeface="Montserrat Medium"/>
                <a:sym typeface="Montserrat Medium"/>
              </a:rPr>
              <a:t>Spends money on self-care</a:t>
            </a:r>
            <a:endParaRPr sz="130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a:p>
        </p:txBody>
      </p:sp>
      <p:sp>
        <p:nvSpPr>
          <p:cNvPr id="136" name="Google Shape;136;p17"/>
          <p:cNvSpPr/>
          <p:nvPr/>
        </p:nvSpPr>
        <p:spPr>
          <a:xfrm>
            <a:off x="479525" y="1564825"/>
            <a:ext cx="2008200" cy="5334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ontserrat"/>
                <a:ea typeface="Montserrat"/>
                <a:cs typeface="Montserrat"/>
                <a:sym typeface="Montserrat"/>
              </a:rPr>
              <a:t>Gender</a:t>
            </a:r>
            <a:endParaRPr b="1" sz="2000">
              <a:solidFill>
                <a:schemeClr val="lt1"/>
              </a:solidFill>
              <a:latin typeface="Montserrat"/>
              <a:ea typeface="Montserrat"/>
              <a:cs typeface="Montserrat"/>
              <a:sym typeface="Montserrat"/>
            </a:endParaRPr>
          </a:p>
        </p:txBody>
      </p:sp>
      <p:sp>
        <p:nvSpPr>
          <p:cNvPr id="137" name="Google Shape;137;p17"/>
          <p:cNvSpPr/>
          <p:nvPr/>
        </p:nvSpPr>
        <p:spPr>
          <a:xfrm>
            <a:off x="479525" y="2000250"/>
            <a:ext cx="2008200" cy="533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ontserrat SemiBold"/>
                <a:ea typeface="Montserrat SemiBold"/>
                <a:cs typeface="Montserrat SemiBold"/>
                <a:sym typeface="Montserrat SemiBold"/>
              </a:rPr>
              <a:t>This app caters to both men and women</a:t>
            </a:r>
            <a:endParaRPr sz="1200">
              <a:solidFill>
                <a:schemeClr val="dk1"/>
              </a:solidFill>
              <a:latin typeface="Montserrat SemiBold"/>
              <a:ea typeface="Montserrat SemiBold"/>
              <a:cs typeface="Montserrat SemiBold"/>
              <a:sym typeface="Montserrat SemiBold"/>
            </a:endParaRPr>
          </a:p>
        </p:txBody>
      </p:sp>
      <p:sp>
        <p:nvSpPr>
          <p:cNvPr id="138" name="Google Shape;138;p17"/>
          <p:cNvSpPr/>
          <p:nvPr/>
        </p:nvSpPr>
        <p:spPr>
          <a:xfrm>
            <a:off x="479525" y="2651000"/>
            <a:ext cx="2008200" cy="5334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ontserrat"/>
                <a:ea typeface="Montserrat"/>
                <a:cs typeface="Montserrat"/>
                <a:sym typeface="Montserrat"/>
              </a:rPr>
              <a:t>Income</a:t>
            </a:r>
            <a:endParaRPr b="1" sz="2000">
              <a:solidFill>
                <a:schemeClr val="lt1"/>
              </a:solidFill>
              <a:latin typeface="Montserrat"/>
              <a:ea typeface="Montserrat"/>
              <a:cs typeface="Montserrat"/>
              <a:sym typeface="Montserrat"/>
            </a:endParaRPr>
          </a:p>
        </p:txBody>
      </p:sp>
      <p:sp>
        <p:nvSpPr>
          <p:cNvPr id="139" name="Google Shape;139;p17"/>
          <p:cNvSpPr/>
          <p:nvPr/>
        </p:nvSpPr>
        <p:spPr>
          <a:xfrm>
            <a:off x="479525" y="3106950"/>
            <a:ext cx="2008200" cy="533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dk1"/>
                </a:solidFill>
                <a:latin typeface="Montserrat SemiBold"/>
                <a:ea typeface="Montserrat SemiBold"/>
                <a:cs typeface="Montserrat SemiBold"/>
                <a:sym typeface="Montserrat SemiBold"/>
              </a:rPr>
              <a:t>$55,000+</a:t>
            </a:r>
            <a:endParaRPr sz="1700">
              <a:solidFill>
                <a:schemeClr val="dk1"/>
              </a:solidFill>
              <a:latin typeface="Montserrat SemiBold"/>
              <a:ea typeface="Montserrat SemiBold"/>
              <a:cs typeface="Montserrat SemiBold"/>
              <a:sym typeface="Montserrat SemiBold"/>
            </a:endParaRPr>
          </a:p>
        </p:txBody>
      </p:sp>
      <p:sp>
        <p:nvSpPr>
          <p:cNvPr id="140" name="Google Shape;140;p17"/>
          <p:cNvSpPr/>
          <p:nvPr/>
        </p:nvSpPr>
        <p:spPr>
          <a:xfrm>
            <a:off x="479525" y="3737175"/>
            <a:ext cx="2008200" cy="5334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ontserrat"/>
                <a:ea typeface="Montserrat"/>
                <a:cs typeface="Montserrat"/>
                <a:sym typeface="Montserrat"/>
              </a:rPr>
              <a:t>Region</a:t>
            </a:r>
            <a:endParaRPr b="1" sz="2000">
              <a:solidFill>
                <a:schemeClr val="lt1"/>
              </a:solidFill>
              <a:latin typeface="Montserrat"/>
              <a:ea typeface="Montserrat"/>
              <a:cs typeface="Montserrat"/>
              <a:sym typeface="Montserrat"/>
            </a:endParaRPr>
          </a:p>
        </p:txBody>
      </p:sp>
      <p:sp>
        <p:nvSpPr>
          <p:cNvPr id="141" name="Google Shape;141;p17"/>
          <p:cNvSpPr/>
          <p:nvPr/>
        </p:nvSpPr>
        <p:spPr>
          <a:xfrm>
            <a:off x="479525" y="4193125"/>
            <a:ext cx="2008200" cy="533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Montserrat SemiBold"/>
                <a:ea typeface="Montserrat SemiBold"/>
                <a:cs typeface="Montserrat SemiBold"/>
                <a:sym typeface="Montserrat SemiBold"/>
              </a:rPr>
              <a:t>International, but mostly U.S users</a:t>
            </a:r>
            <a:endParaRPr sz="1500">
              <a:solidFill>
                <a:schemeClr val="dk1"/>
              </a:solidFill>
              <a:latin typeface="Montserrat SemiBold"/>
              <a:ea typeface="Montserrat SemiBold"/>
              <a:cs typeface="Montserrat SemiBold"/>
              <a:sym typeface="Montserrat SemiBold"/>
            </a:endParaRPr>
          </a:p>
        </p:txBody>
      </p:sp>
      <p:sp>
        <p:nvSpPr>
          <p:cNvPr id="142" name="Google Shape;142;p17"/>
          <p:cNvSpPr txBox="1"/>
          <p:nvPr/>
        </p:nvSpPr>
        <p:spPr>
          <a:xfrm>
            <a:off x="2572575" y="3005400"/>
            <a:ext cx="3945000" cy="1877700"/>
          </a:xfrm>
          <a:prstGeom prst="rect">
            <a:avLst/>
          </a:prstGeom>
          <a:noFill/>
          <a:ln>
            <a:noFill/>
          </a:ln>
        </p:spPr>
        <p:txBody>
          <a:bodyPr anchorCtr="0" anchor="t" bIns="91425" lIns="91425" spcFirstLastPara="1" rIns="91425" wrap="square" tIns="91425">
            <a:spAutoFit/>
          </a:bodyPr>
          <a:lstStyle/>
          <a:p>
            <a:pPr indent="-298450" lvl="0" marL="457200" rtl="0" algn="ctr">
              <a:lnSpc>
                <a:spcPct val="150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Approximately 75 million millennials worldwide use self-help services.</a:t>
            </a:r>
            <a:endParaRPr sz="1100">
              <a:solidFill>
                <a:schemeClr val="dk1"/>
              </a:solidFill>
              <a:latin typeface="Montserrat"/>
              <a:ea typeface="Montserrat"/>
              <a:cs typeface="Montserrat"/>
              <a:sym typeface="Montserrat"/>
            </a:endParaRPr>
          </a:p>
          <a:p>
            <a:pPr indent="-298450" lvl="0" marL="457200" rtl="0" algn="ctr">
              <a:lnSpc>
                <a:spcPct val="150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According to one survey, 94% of millennials reported making personal improvement commitments and said they'd be willing to spend nearly $300 a month on self-improvement. (Forbes) </a:t>
            </a:r>
            <a:endParaRPr sz="1100">
              <a:solidFill>
                <a:schemeClr val="dk1"/>
              </a:solidFill>
              <a:latin typeface="Montserrat"/>
              <a:ea typeface="Montserrat"/>
              <a:cs typeface="Montserrat"/>
              <a:sym typeface="Montserrat"/>
            </a:endParaRPr>
          </a:p>
        </p:txBody>
      </p:sp>
      <p:sp>
        <p:nvSpPr>
          <p:cNvPr id="143" name="Google Shape;143;p17"/>
          <p:cNvSpPr/>
          <p:nvPr/>
        </p:nvSpPr>
        <p:spPr>
          <a:xfrm>
            <a:off x="6428425" y="235900"/>
            <a:ext cx="2508600" cy="7767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12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a:solidFill>
                  <a:schemeClr val="lt1"/>
                </a:solidFill>
                <a:latin typeface="Montserrat"/>
                <a:ea typeface="Montserrat"/>
                <a:cs typeface="Montserrat"/>
                <a:sym typeface="Montserrat"/>
              </a:rPr>
              <a:t>Food | Self-improvement </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rPr lang="en">
                <a:solidFill>
                  <a:schemeClr val="lt1"/>
                </a:solidFill>
                <a:latin typeface="Montserrat"/>
                <a:ea typeface="Montserrat"/>
                <a:cs typeface="Montserrat"/>
                <a:sym typeface="Montserrat"/>
              </a:rPr>
              <a:t>Health | Apps </a:t>
            </a:r>
            <a:endParaRPr>
              <a:solidFill>
                <a:schemeClr val="lt1"/>
              </a:solidFill>
            </a:endParaRPr>
          </a:p>
        </p:txBody>
      </p:sp>
      <p:sp>
        <p:nvSpPr>
          <p:cNvPr id="144" name="Google Shape;144;p17"/>
          <p:cNvSpPr/>
          <p:nvPr/>
        </p:nvSpPr>
        <p:spPr>
          <a:xfrm>
            <a:off x="6966550" y="103888"/>
            <a:ext cx="1353600" cy="3522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Markets</a:t>
            </a:r>
            <a:endParaRPr b="1">
              <a:solidFill>
                <a:schemeClr val="dk1"/>
              </a:solidFill>
              <a:latin typeface="Montserrat"/>
              <a:ea typeface="Montserrat"/>
              <a:cs typeface="Montserrat"/>
              <a:sym typeface="Montserrat"/>
            </a:endParaRPr>
          </a:p>
        </p:txBody>
      </p:sp>
      <p:pic>
        <p:nvPicPr>
          <p:cNvPr id="145" name="Google Shape;145;p17"/>
          <p:cNvPicPr preferRelativeResize="0"/>
          <p:nvPr/>
        </p:nvPicPr>
        <p:blipFill rotWithShape="1">
          <a:blip r:embed="rId5">
            <a:alphaModFix/>
          </a:blip>
          <a:srcRect b="0" l="5986" r="2059" t="0"/>
          <a:stretch/>
        </p:blipFill>
        <p:spPr>
          <a:xfrm>
            <a:off x="3142713" y="879925"/>
            <a:ext cx="2880900" cy="1903200"/>
          </a:xfrm>
          <a:prstGeom prst="roundRect">
            <a:avLst>
              <a:gd fmla="val 16667" name="adj"/>
            </a:avLst>
          </a:prstGeom>
          <a:noFill/>
          <a:ln>
            <a:noFill/>
          </a:ln>
          <a:effectLst>
            <a:outerShdw blurRad="57150" rotWithShape="0" algn="bl" dir="5400000" dist="19050">
              <a:srgbClr val="000000">
                <a:alpha val="50000"/>
              </a:srgbClr>
            </a:outerShdw>
          </a:effectLst>
        </p:spPr>
      </p:pic>
      <p:sp>
        <p:nvSpPr>
          <p:cNvPr id="146" name="Google Shape;146;p17"/>
          <p:cNvSpPr/>
          <p:nvPr/>
        </p:nvSpPr>
        <p:spPr>
          <a:xfrm>
            <a:off x="3506475" y="2571750"/>
            <a:ext cx="2153400" cy="4290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1500">
                <a:solidFill>
                  <a:schemeClr val="lt1"/>
                </a:solidFill>
                <a:latin typeface="Montserrat"/>
                <a:ea typeface="Montserrat"/>
                <a:cs typeface="Montserrat"/>
                <a:sym typeface="Montserrat"/>
              </a:rPr>
              <a:t>Market</a:t>
            </a:r>
            <a:r>
              <a:rPr lang="en" sz="1500">
                <a:solidFill>
                  <a:schemeClr val="lt1"/>
                </a:solidFill>
                <a:latin typeface="Montserrat"/>
                <a:ea typeface="Montserrat"/>
                <a:cs typeface="Montserrat"/>
                <a:sym typeface="Montserrat"/>
              </a:rPr>
              <a:t>: </a:t>
            </a:r>
            <a:r>
              <a:rPr lang="en" sz="1500">
                <a:solidFill>
                  <a:schemeClr val="lt1"/>
                </a:solidFill>
                <a:latin typeface="Montserrat"/>
                <a:ea typeface="Montserrat"/>
                <a:cs typeface="Montserrat"/>
                <a:sym typeface="Montserrat"/>
              </a:rPr>
              <a:t>$13.2 billion</a:t>
            </a:r>
            <a:endParaRPr sz="1500">
              <a:solidFill>
                <a:schemeClr val="lt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18"/>
          <p:cNvPicPr preferRelativeResize="0"/>
          <p:nvPr/>
        </p:nvPicPr>
        <p:blipFill>
          <a:blip r:embed="rId3">
            <a:alphaModFix/>
          </a:blip>
          <a:stretch>
            <a:fillRect/>
          </a:stretch>
        </p:blipFill>
        <p:spPr>
          <a:xfrm>
            <a:off x="0" y="0"/>
            <a:ext cx="9144001" cy="5143500"/>
          </a:xfrm>
          <a:prstGeom prst="rect">
            <a:avLst/>
          </a:prstGeom>
          <a:noFill/>
          <a:ln>
            <a:noFill/>
          </a:ln>
        </p:spPr>
      </p:pic>
      <p:sp>
        <p:nvSpPr>
          <p:cNvPr id="152" name="Google Shape;152;p18"/>
          <p:cNvSpPr/>
          <p:nvPr/>
        </p:nvSpPr>
        <p:spPr>
          <a:xfrm>
            <a:off x="272250" y="277075"/>
            <a:ext cx="8599500" cy="4622700"/>
          </a:xfrm>
          <a:prstGeom prst="roundRect">
            <a:avLst>
              <a:gd fmla="val 16667" name="adj"/>
            </a:avLst>
          </a:prstGeom>
          <a:solidFill>
            <a:schemeClr val="lt1"/>
          </a:solidFill>
          <a:ln>
            <a:noFill/>
          </a:ln>
          <a:effectLst>
            <a:outerShdw blurRad="100013" rotWithShape="0" algn="bl" dir="3420000" dist="285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18"/>
          <p:cNvPicPr preferRelativeResize="0"/>
          <p:nvPr/>
        </p:nvPicPr>
        <p:blipFill>
          <a:blip r:embed="rId4">
            <a:alphaModFix/>
          </a:blip>
          <a:stretch>
            <a:fillRect/>
          </a:stretch>
        </p:blipFill>
        <p:spPr>
          <a:xfrm>
            <a:off x="8610500" y="4610000"/>
            <a:ext cx="533501" cy="533501"/>
          </a:xfrm>
          <a:prstGeom prst="rect">
            <a:avLst/>
          </a:prstGeom>
          <a:noFill/>
          <a:ln>
            <a:noFill/>
          </a:ln>
          <a:effectLst>
            <a:outerShdw blurRad="57150" rotWithShape="0" algn="bl" dir="5400000" dist="19050">
              <a:srgbClr val="000000">
                <a:alpha val="37000"/>
              </a:srgbClr>
            </a:outerShdw>
          </a:effectLst>
        </p:spPr>
      </p:pic>
      <p:sp>
        <p:nvSpPr>
          <p:cNvPr id="154" name="Google Shape;154;p18"/>
          <p:cNvSpPr txBox="1"/>
          <p:nvPr/>
        </p:nvSpPr>
        <p:spPr>
          <a:xfrm>
            <a:off x="531925" y="392825"/>
            <a:ext cx="807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400">
              <a:latin typeface="Montserrat"/>
              <a:ea typeface="Montserrat"/>
              <a:cs typeface="Montserrat"/>
              <a:sym typeface="Montserrat"/>
            </a:endParaRPr>
          </a:p>
        </p:txBody>
      </p:sp>
      <p:sp>
        <p:nvSpPr>
          <p:cNvPr id="155" name="Google Shape;155;p18"/>
          <p:cNvSpPr txBox="1"/>
          <p:nvPr/>
        </p:nvSpPr>
        <p:spPr>
          <a:xfrm>
            <a:off x="531925" y="392825"/>
            <a:ext cx="807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Montserrat"/>
                <a:ea typeface="Montserrat"/>
                <a:cs typeface="Montserrat"/>
                <a:sym typeface="Montserrat"/>
              </a:rPr>
              <a:t>MARKETING PLAN</a:t>
            </a:r>
            <a:endParaRPr b="1" sz="2400">
              <a:latin typeface="Montserrat"/>
              <a:ea typeface="Montserrat"/>
              <a:cs typeface="Montserrat"/>
              <a:sym typeface="Montserrat"/>
            </a:endParaRPr>
          </a:p>
        </p:txBody>
      </p:sp>
      <p:sp>
        <p:nvSpPr>
          <p:cNvPr id="156" name="Google Shape;156;p18"/>
          <p:cNvSpPr txBox="1"/>
          <p:nvPr/>
        </p:nvSpPr>
        <p:spPr>
          <a:xfrm>
            <a:off x="531925" y="946925"/>
            <a:ext cx="4382100" cy="35709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Montserrat"/>
              <a:buChar char="❖"/>
            </a:pPr>
            <a:r>
              <a:rPr lang="en" sz="2200">
                <a:solidFill>
                  <a:schemeClr val="dk1"/>
                </a:solidFill>
                <a:latin typeface="Montserrat"/>
                <a:ea typeface="Montserrat"/>
                <a:cs typeface="Montserrat"/>
                <a:sym typeface="Montserrat"/>
              </a:rPr>
              <a:t>Promote our app on social media such as Instagram Reels, TikTok, Youtube and etc</a:t>
            </a:r>
            <a:endParaRPr sz="2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100">
              <a:solidFill>
                <a:schemeClr val="dk1"/>
              </a:solidFill>
              <a:latin typeface="Montserrat"/>
              <a:ea typeface="Montserrat"/>
              <a:cs typeface="Montserrat"/>
              <a:sym typeface="Montserrat"/>
            </a:endParaRPr>
          </a:p>
          <a:p>
            <a:pPr indent="-368300" lvl="0" marL="457200" rtl="0" algn="l">
              <a:spcBef>
                <a:spcPts val="0"/>
              </a:spcBef>
              <a:spcAft>
                <a:spcPts val="0"/>
              </a:spcAft>
              <a:buSzPts val="2200"/>
              <a:buFont typeface="Montserrat"/>
              <a:buChar char="❖"/>
            </a:pPr>
            <a:r>
              <a:rPr lang="en" sz="2200">
                <a:latin typeface="Montserrat"/>
                <a:ea typeface="Montserrat"/>
                <a:cs typeface="Montserrat"/>
                <a:sym typeface="Montserrat"/>
              </a:rPr>
              <a:t>Collab</a:t>
            </a:r>
            <a:r>
              <a:rPr lang="en" sz="2200">
                <a:latin typeface="Montserrat"/>
                <a:ea typeface="Montserrat"/>
                <a:cs typeface="Montserrat"/>
                <a:sym typeface="Montserrat"/>
              </a:rPr>
              <a:t> with major fitness content </a:t>
            </a:r>
            <a:r>
              <a:rPr lang="en" sz="2200">
                <a:latin typeface="Montserrat"/>
                <a:ea typeface="Montserrat"/>
                <a:cs typeface="Montserrat"/>
                <a:sym typeface="Montserrat"/>
              </a:rPr>
              <a:t>creators </a:t>
            </a:r>
            <a:endParaRPr sz="2200">
              <a:latin typeface="Montserrat"/>
              <a:ea typeface="Montserrat"/>
              <a:cs typeface="Montserrat"/>
              <a:sym typeface="Montserrat"/>
            </a:endParaRPr>
          </a:p>
          <a:p>
            <a:pPr indent="0" lvl="0" marL="0" rtl="0" algn="l">
              <a:spcBef>
                <a:spcPts val="0"/>
              </a:spcBef>
              <a:spcAft>
                <a:spcPts val="0"/>
              </a:spcAft>
              <a:buNone/>
            </a:pPr>
            <a:r>
              <a:t/>
            </a:r>
            <a:endParaRPr sz="1100">
              <a:latin typeface="Montserrat"/>
              <a:ea typeface="Montserrat"/>
              <a:cs typeface="Montserrat"/>
              <a:sym typeface="Montserrat"/>
            </a:endParaRPr>
          </a:p>
          <a:p>
            <a:pPr indent="-368300" lvl="0" marL="457200" rtl="0" algn="l">
              <a:spcBef>
                <a:spcPts val="0"/>
              </a:spcBef>
              <a:spcAft>
                <a:spcPts val="0"/>
              </a:spcAft>
              <a:buSzPts val="2200"/>
              <a:buFont typeface="Montserrat"/>
              <a:buChar char="❖"/>
            </a:pPr>
            <a:r>
              <a:rPr lang="en" sz="2200">
                <a:latin typeface="Montserrat"/>
                <a:ea typeface="Montserrat"/>
                <a:cs typeface="Montserrat"/>
                <a:sym typeface="Montserrat"/>
              </a:rPr>
              <a:t>Offer deals in certain times of the year (especially in January)</a:t>
            </a:r>
            <a:endParaRPr sz="1500"/>
          </a:p>
        </p:txBody>
      </p:sp>
      <p:sp>
        <p:nvSpPr>
          <p:cNvPr id="157" name="Google Shape;157;p18"/>
          <p:cNvSpPr/>
          <p:nvPr/>
        </p:nvSpPr>
        <p:spPr>
          <a:xfrm>
            <a:off x="6332425" y="777600"/>
            <a:ext cx="2431500" cy="2260200"/>
          </a:xfrm>
          <a:prstGeom prst="roundRect">
            <a:avLst>
              <a:gd fmla="val 16667" name="adj"/>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18"/>
          <p:cNvPicPr preferRelativeResize="0"/>
          <p:nvPr/>
        </p:nvPicPr>
        <p:blipFill>
          <a:blip r:embed="rId5">
            <a:alphaModFix/>
          </a:blip>
          <a:stretch>
            <a:fillRect/>
          </a:stretch>
        </p:blipFill>
        <p:spPr>
          <a:xfrm>
            <a:off x="8153200" y="1023125"/>
            <a:ext cx="533500" cy="533500"/>
          </a:xfrm>
          <a:prstGeom prst="rect">
            <a:avLst/>
          </a:prstGeom>
          <a:noFill/>
          <a:ln>
            <a:noFill/>
          </a:ln>
        </p:spPr>
      </p:pic>
      <p:pic>
        <p:nvPicPr>
          <p:cNvPr id="159" name="Google Shape;159;p18"/>
          <p:cNvPicPr preferRelativeResize="0"/>
          <p:nvPr/>
        </p:nvPicPr>
        <p:blipFill>
          <a:blip r:embed="rId6">
            <a:alphaModFix/>
          </a:blip>
          <a:stretch>
            <a:fillRect/>
          </a:stretch>
        </p:blipFill>
        <p:spPr>
          <a:xfrm>
            <a:off x="7710013" y="1265899"/>
            <a:ext cx="1267474" cy="1267474"/>
          </a:xfrm>
          <a:prstGeom prst="rect">
            <a:avLst/>
          </a:prstGeom>
          <a:noFill/>
          <a:ln>
            <a:noFill/>
          </a:ln>
        </p:spPr>
      </p:pic>
      <p:pic>
        <p:nvPicPr>
          <p:cNvPr id="160" name="Google Shape;160;p18"/>
          <p:cNvPicPr preferRelativeResize="0"/>
          <p:nvPr/>
        </p:nvPicPr>
        <p:blipFill rotWithShape="1">
          <a:blip r:embed="rId7">
            <a:alphaModFix/>
          </a:blip>
          <a:srcRect b="18738" l="0" r="0" t="0"/>
          <a:stretch/>
        </p:blipFill>
        <p:spPr>
          <a:xfrm>
            <a:off x="7786225" y="2257650"/>
            <a:ext cx="1267451" cy="643686"/>
          </a:xfrm>
          <a:prstGeom prst="rect">
            <a:avLst/>
          </a:prstGeom>
          <a:noFill/>
          <a:ln>
            <a:noFill/>
          </a:ln>
        </p:spPr>
      </p:pic>
      <p:pic>
        <p:nvPicPr>
          <p:cNvPr id="161" name="Google Shape;161;p18"/>
          <p:cNvPicPr preferRelativeResize="0"/>
          <p:nvPr/>
        </p:nvPicPr>
        <p:blipFill rotWithShape="1">
          <a:blip r:embed="rId8">
            <a:alphaModFix/>
          </a:blip>
          <a:srcRect b="0" l="18464" r="31939" t="0"/>
          <a:stretch/>
        </p:blipFill>
        <p:spPr>
          <a:xfrm>
            <a:off x="6256425" y="744300"/>
            <a:ext cx="2051700" cy="2326800"/>
          </a:xfrm>
          <a:prstGeom prst="roundRect">
            <a:avLst>
              <a:gd fmla="val 16667" name="adj"/>
            </a:avLst>
          </a:prstGeom>
          <a:noFill/>
          <a:ln>
            <a:noFill/>
          </a:ln>
          <a:effectLst>
            <a:outerShdw blurRad="57150" rotWithShape="0" algn="bl" dir="5400000" dist="19050">
              <a:srgbClr val="000000">
                <a:alpha val="50000"/>
              </a:srgbClr>
            </a:outerShdw>
          </a:effectLst>
        </p:spPr>
      </p:pic>
      <p:pic>
        <p:nvPicPr>
          <p:cNvPr id="162" name="Google Shape;162;p18"/>
          <p:cNvPicPr preferRelativeResize="0"/>
          <p:nvPr/>
        </p:nvPicPr>
        <p:blipFill rotWithShape="1">
          <a:blip r:embed="rId9">
            <a:alphaModFix/>
          </a:blip>
          <a:srcRect b="6951" l="0" r="0" t="5498"/>
          <a:stretch/>
        </p:blipFill>
        <p:spPr>
          <a:xfrm>
            <a:off x="4863350" y="1265900"/>
            <a:ext cx="2154900" cy="3369000"/>
          </a:xfrm>
          <a:prstGeom prst="roundRect">
            <a:avLst>
              <a:gd fmla="val 16667" name="adj"/>
            </a:avLst>
          </a:prstGeom>
          <a:noFill/>
          <a:ln>
            <a:noFill/>
          </a:ln>
          <a:effectLst>
            <a:outerShdw blurRad="57150" rotWithShape="0" algn="bl" dir="5400000" dist="19050">
              <a:srgbClr val="000000">
                <a:alpha val="50000"/>
              </a:srgbClr>
            </a:outerShdw>
          </a:effectLst>
        </p:spPr>
      </p:pic>
      <p:pic>
        <p:nvPicPr>
          <p:cNvPr id="163" name="Google Shape;163;p18"/>
          <p:cNvPicPr preferRelativeResize="0"/>
          <p:nvPr/>
        </p:nvPicPr>
        <p:blipFill>
          <a:blip r:embed="rId10">
            <a:alphaModFix/>
          </a:blip>
          <a:stretch>
            <a:fillRect/>
          </a:stretch>
        </p:blipFill>
        <p:spPr>
          <a:xfrm rot="376638">
            <a:off x="5488080" y="2837876"/>
            <a:ext cx="905429" cy="905429"/>
          </a:xfrm>
          <a:prstGeom prst="roundRect">
            <a:avLst>
              <a:gd fmla="val 16667" name="adj"/>
            </a:avLst>
          </a:prstGeom>
          <a:noFill/>
          <a:ln>
            <a:noFill/>
          </a:ln>
          <a:effectLst>
            <a:outerShdw blurRad="57150" rotWithShape="0" algn="bl" dir="5400000" dist="19050">
              <a:srgbClr val="000000">
                <a:alpha val="50000"/>
              </a:srgbClr>
            </a:outerShdw>
          </a:effectLst>
        </p:spPr>
      </p:pic>
      <p:sp>
        <p:nvSpPr>
          <p:cNvPr id="164" name="Google Shape;164;p18"/>
          <p:cNvSpPr/>
          <p:nvPr/>
        </p:nvSpPr>
        <p:spPr>
          <a:xfrm>
            <a:off x="6685400" y="3037788"/>
            <a:ext cx="1925100" cy="1437900"/>
          </a:xfrm>
          <a:prstGeom prst="roundRect">
            <a:avLst>
              <a:gd fmla="val 16667" name="adj"/>
            </a:avLst>
          </a:prstGeom>
          <a:gradFill>
            <a:gsLst>
              <a:gs pos="0">
                <a:srgbClr val="FF6800"/>
              </a:gs>
              <a:gs pos="100000">
                <a:srgbClr val="FF0076"/>
              </a:gs>
            </a:gsLst>
            <a:lin ang="5400012"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900">
                <a:solidFill>
                  <a:schemeClr val="lt1"/>
                </a:solidFill>
                <a:latin typeface="Montserrat"/>
                <a:ea typeface="Montserrat"/>
                <a:cs typeface="Montserrat"/>
                <a:sym typeface="Montserrat"/>
              </a:rPr>
              <a:t>15% OFF</a:t>
            </a:r>
            <a:endParaRPr b="1" sz="6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 sz="1600">
                <a:solidFill>
                  <a:schemeClr val="lt1"/>
                </a:solidFill>
                <a:latin typeface="Montserrat"/>
                <a:ea typeface="Montserrat"/>
                <a:cs typeface="Montserrat"/>
                <a:sym typeface="Montserrat"/>
              </a:rPr>
              <a:t>USE CODE</a:t>
            </a:r>
            <a:endParaRPr b="1" sz="16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b="1" sz="1600">
              <a:solidFill>
                <a:schemeClr val="lt1"/>
              </a:solidFill>
              <a:latin typeface="Montserrat"/>
              <a:ea typeface="Montserrat"/>
              <a:cs typeface="Montserrat"/>
              <a:sym typeface="Montserrat"/>
            </a:endParaRPr>
          </a:p>
        </p:txBody>
      </p:sp>
      <p:sp>
        <p:nvSpPr>
          <p:cNvPr id="165" name="Google Shape;165;p18"/>
          <p:cNvSpPr/>
          <p:nvPr/>
        </p:nvSpPr>
        <p:spPr>
          <a:xfrm>
            <a:off x="6440300" y="4370225"/>
            <a:ext cx="937200" cy="417300"/>
          </a:xfrm>
          <a:prstGeom prst="roundRect">
            <a:avLst>
              <a:gd fmla="val 16667" name="adj"/>
            </a:avLst>
          </a:prstGeom>
          <a:solidFill>
            <a:srgbClr val="F1C23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SemiBold"/>
                <a:ea typeface="Montserrat SemiBold"/>
                <a:cs typeface="Montserrat SemiBold"/>
                <a:sym typeface="Montserrat SemiBold"/>
              </a:rPr>
              <a:t>Ad 0:30</a:t>
            </a:r>
            <a:endParaRPr>
              <a:latin typeface="Montserrat SemiBold"/>
              <a:ea typeface="Montserrat SemiBold"/>
              <a:cs typeface="Montserrat SemiBold"/>
              <a:sym typeface="Montserrat SemiBold"/>
            </a:endParaRPr>
          </a:p>
        </p:txBody>
      </p:sp>
      <p:sp>
        <p:nvSpPr>
          <p:cNvPr id="166" name="Google Shape;166;p18"/>
          <p:cNvSpPr/>
          <p:nvPr/>
        </p:nvSpPr>
        <p:spPr>
          <a:xfrm>
            <a:off x="6850850" y="4052825"/>
            <a:ext cx="1594200" cy="3174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8"/>
          <p:cNvSpPr txBox="1"/>
          <p:nvPr/>
        </p:nvSpPr>
        <p:spPr>
          <a:xfrm>
            <a:off x="6147950" y="3995975"/>
            <a:ext cx="3000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FF6800"/>
                </a:solidFill>
                <a:latin typeface="Montserrat"/>
                <a:ea typeface="Montserrat"/>
                <a:cs typeface="Montserrat"/>
                <a:sym typeface="Montserrat"/>
              </a:rPr>
              <a:t>“NEW</a:t>
            </a:r>
            <a:r>
              <a:rPr b="1" lang="en" sz="1600">
                <a:solidFill>
                  <a:srgbClr val="FF0076"/>
                </a:solidFill>
                <a:latin typeface="Montserrat"/>
                <a:ea typeface="Montserrat"/>
                <a:cs typeface="Montserrat"/>
                <a:sym typeface="Montserrat"/>
              </a:rPr>
              <a:t> YEARS”</a:t>
            </a:r>
            <a:endParaRPr>
              <a:solidFill>
                <a:srgbClr val="FF007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19"/>
          <p:cNvPicPr preferRelativeResize="0"/>
          <p:nvPr/>
        </p:nvPicPr>
        <p:blipFill>
          <a:blip r:embed="rId3">
            <a:alphaModFix/>
          </a:blip>
          <a:stretch>
            <a:fillRect/>
          </a:stretch>
        </p:blipFill>
        <p:spPr>
          <a:xfrm>
            <a:off x="0" y="0"/>
            <a:ext cx="9144001" cy="5143500"/>
          </a:xfrm>
          <a:prstGeom prst="rect">
            <a:avLst/>
          </a:prstGeom>
          <a:noFill/>
          <a:ln>
            <a:noFill/>
          </a:ln>
        </p:spPr>
      </p:pic>
      <p:sp>
        <p:nvSpPr>
          <p:cNvPr id="173" name="Google Shape;173;p19"/>
          <p:cNvSpPr/>
          <p:nvPr/>
        </p:nvSpPr>
        <p:spPr>
          <a:xfrm>
            <a:off x="138300" y="146400"/>
            <a:ext cx="8867400" cy="4850700"/>
          </a:xfrm>
          <a:prstGeom prst="roundRect">
            <a:avLst>
              <a:gd fmla="val 16667" name="adj"/>
            </a:avLst>
          </a:prstGeom>
          <a:solidFill>
            <a:schemeClr val="lt1"/>
          </a:solidFill>
          <a:ln>
            <a:noFill/>
          </a:ln>
          <a:effectLst>
            <a:outerShdw blurRad="100013" rotWithShape="0" algn="bl" dir="3420000" dist="285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9"/>
          <p:cNvSpPr txBox="1"/>
          <p:nvPr/>
        </p:nvSpPr>
        <p:spPr>
          <a:xfrm rot="-5400000">
            <a:off x="-3624000" y="2193575"/>
            <a:ext cx="807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Montserrat"/>
                <a:ea typeface="Montserrat"/>
                <a:cs typeface="Montserrat"/>
                <a:sym typeface="Montserrat"/>
              </a:rPr>
              <a:t>COMPETITIVE ANALYSIS</a:t>
            </a:r>
            <a:endParaRPr b="1" sz="2400">
              <a:latin typeface="Montserrat"/>
              <a:ea typeface="Montserrat"/>
              <a:cs typeface="Montserrat"/>
              <a:sym typeface="Montserrat"/>
            </a:endParaRPr>
          </a:p>
        </p:txBody>
      </p:sp>
      <p:pic>
        <p:nvPicPr>
          <p:cNvPr id="175" name="Google Shape;175;p19"/>
          <p:cNvPicPr preferRelativeResize="0"/>
          <p:nvPr/>
        </p:nvPicPr>
        <p:blipFill>
          <a:blip r:embed="rId4">
            <a:alphaModFix/>
          </a:blip>
          <a:stretch>
            <a:fillRect/>
          </a:stretch>
        </p:blipFill>
        <p:spPr>
          <a:xfrm>
            <a:off x="8737375" y="4711313"/>
            <a:ext cx="432176" cy="432175"/>
          </a:xfrm>
          <a:prstGeom prst="rect">
            <a:avLst/>
          </a:prstGeom>
          <a:noFill/>
          <a:ln>
            <a:noFill/>
          </a:ln>
          <a:effectLst>
            <a:outerShdw blurRad="57150" rotWithShape="0" algn="bl" dir="5400000" dist="19050">
              <a:srgbClr val="000000">
                <a:alpha val="37000"/>
              </a:srgbClr>
            </a:outerShdw>
          </a:effectLst>
        </p:spPr>
      </p:pic>
      <p:sp>
        <p:nvSpPr>
          <p:cNvPr id="176" name="Google Shape;176;p19"/>
          <p:cNvSpPr/>
          <p:nvPr/>
        </p:nvSpPr>
        <p:spPr>
          <a:xfrm>
            <a:off x="2710250" y="238913"/>
            <a:ext cx="1734300" cy="554100"/>
          </a:xfrm>
          <a:prstGeom prst="roundRect">
            <a:avLst>
              <a:gd fmla="val 16667" name="adj"/>
            </a:avLst>
          </a:prstGeom>
          <a:gradFill>
            <a:gsLst>
              <a:gs pos="0">
                <a:srgbClr val="FF6800"/>
              </a:gs>
              <a:gs pos="100000">
                <a:srgbClr val="FF0076"/>
              </a:gs>
            </a:gsLst>
            <a:lin ang="5400012"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9"/>
          <p:cNvSpPr/>
          <p:nvPr/>
        </p:nvSpPr>
        <p:spPr>
          <a:xfrm>
            <a:off x="4648400" y="238913"/>
            <a:ext cx="1734300" cy="554100"/>
          </a:xfrm>
          <a:prstGeom prst="roundRect">
            <a:avLst>
              <a:gd fmla="val 16667" name="adj"/>
            </a:avLst>
          </a:prstGeom>
          <a:gradFill>
            <a:gsLst>
              <a:gs pos="0">
                <a:srgbClr val="FF6800"/>
              </a:gs>
              <a:gs pos="100000">
                <a:srgbClr val="FF0076"/>
              </a:gs>
            </a:gsLst>
            <a:lin ang="5400012"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p:nvPr/>
        </p:nvSpPr>
        <p:spPr>
          <a:xfrm>
            <a:off x="6586550" y="238913"/>
            <a:ext cx="1734300" cy="554100"/>
          </a:xfrm>
          <a:prstGeom prst="roundRect">
            <a:avLst>
              <a:gd fmla="val 16667" name="adj"/>
            </a:avLst>
          </a:prstGeom>
          <a:gradFill>
            <a:gsLst>
              <a:gs pos="0">
                <a:srgbClr val="FF6800"/>
              </a:gs>
              <a:gs pos="100000">
                <a:srgbClr val="FF0076"/>
              </a:gs>
            </a:gsLst>
            <a:lin ang="5400012"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Montserrat"/>
                <a:ea typeface="Montserrat"/>
                <a:cs typeface="Montserrat"/>
                <a:sym typeface="Montserrat"/>
              </a:rPr>
              <a:t>MyFitnessPal</a:t>
            </a:r>
            <a:endParaRPr sz="1700">
              <a:solidFill>
                <a:schemeClr val="lt1"/>
              </a:solidFill>
              <a:latin typeface="Montserrat"/>
              <a:ea typeface="Montserrat"/>
              <a:cs typeface="Montserrat"/>
              <a:sym typeface="Montserrat"/>
            </a:endParaRPr>
          </a:p>
        </p:txBody>
      </p:sp>
      <p:sp>
        <p:nvSpPr>
          <p:cNvPr id="179" name="Google Shape;179;p19"/>
          <p:cNvSpPr/>
          <p:nvPr/>
        </p:nvSpPr>
        <p:spPr>
          <a:xfrm>
            <a:off x="1335500" y="238913"/>
            <a:ext cx="607500" cy="554100"/>
          </a:xfrm>
          <a:prstGeom prst="roundRect">
            <a:avLst>
              <a:gd fmla="val 16667" name="adj"/>
            </a:avLst>
          </a:prstGeom>
          <a:gradFill>
            <a:gsLst>
              <a:gs pos="0">
                <a:srgbClr val="FF6800"/>
              </a:gs>
              <a:gs pos="100000">
                <a:srgbClr val="FF007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0" name="Google Shape;180;p19"/>
          <p:cNvPicPr preferRelativeResize="0"/>
          <p:nvPr/>
        </p:nvPicPr>
        <p:blipFill rotWithShape="1">
          <a:blip r:embed="rId5">
            <a:alphaModFix/>
          </a:blip>
          <a:srcRect b="0" l="23770" r="23384" t="19858"/>
          <a:stretch/>
        </p:blipFill>
        <p:spPr>
          <a:xfrm rot="-26">
            <a:off x="1467810" y="255965"/>
            <a:ext cx="342885" cy="519996"/>
          </a:xfrm>
          <a:prstGeom prst="rect">
            <a:avLst/>
          </a:prstGeom>
          <a:noFill/>
          <a:ln>
            <a:noFill/>
          </a:ln>
          <a:effectLst>
            <a:outerShdw blurRad="57150" rotWithShape="0" algn="bl" dir="5400000" dist="19050">
              <a:srgbClr val="000000">
                <a:alpha val="50000"/>
              </a:srgbClr>
            </a:outerShdw>
          </a:effectLst>
        </p:spPr>
      </p:pic>
      <p:graphicFrame>
        <p:nvGraphicFramePr>
          <p:cNvPr id="181" name="Google Shape;181;p19"/>
          <p:cNvGraphicFramePr/>
          <p:nvPr/>
        </p:nvGraphicFramePr>
        <p:xfrm>
          <a:off x="651725" y="238913"/>
          <a:ext cx="3000000" cy="3000000"/>
        </p:xfrm>
        <a:graphic>
          <a:graphicData uri="http://schemas.openxmlformats.org/drawingml/2006/table">
            <a:tbl>
              <a:tblPr>
                <a:noFill/>
                <a:tableStyleId>{9ED128FE-1886-4796-BBE8-6FE77588035C}</a:tableStyleId>
              </a:tblPr>
              <a:tblGrid>
                <a:gridCol w="1934800"/>
                <a:gridCol w="1934800"/>
                <a:gridCol w="1934800"/>
                <a:gridCol w="1934800"/>
              </a:tblGrid>
              <a:tr h="570575">
                <a:tc>
                  <a:txBody>
                    <a:bodyPr/>
                    <a:lstStyle/>
                    <a:p>
                      <a:pPr indent="0" lvl="0" marL="0" rtl="0" algn="ctr">
                        <a:lnSpc>
                          <a:spcPct val="100000"/>
                        </a:lnSpc>
                        <a:spcBef>
                          <a:spcPts val="0"/>
                        </a:spcBef>
                        <a:spcAft>
                          <a:spcPts val="0"/>
                        </a:spcAft>
                        <a:buNone/>
                      </a:pPr>
                      <a:r>
                        <a:t/>
                      </a:r>
                      <a:endParaRPr sz="2100">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100">
                          <a:solidFill>
                            <a:schemeClr val="lt1"/>
                          </a:solidFill>
                          <a:latin typeface="Montserrat"/>
                          <a:ea typeface="Montserrat"/>
                          <a:cs typeface="Montserrat"/>
                          <a:sym typeface="Montserrat"/>
                        </a:rPr>
                        <a:t>Cheffy</a:t>
                      </a:r>
                      <a:endParaRPr sz="2100">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100">
                          <a:solidFill>
                            <a:schemeClr val="lt1"/>
                          </a:solidFill>
                          <a:latin typeface="Montserrat"/>
                          <a:ea typeface="Montserrat"/>
                          <a:cs typeface="Montserrat"/>
                          <a:sym typeface="Montserrat"/>
                        </a:rPr>
                        <a:t>Cooklist</a:t>
                      </a:r>
                      <a:endParaRPr sz="2100">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t/>
                      </a:r>
                      <a:endParaRPr sz="1700">
                        <a:solidFill>
                          <a:schemeClr val="lt1"/>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692875">
                <a:tc>
                  <a:txBody>
                    <a:bodyPr/>
                    <a:lstStyle/>
                    <a:p>
                      <a:pPr indent="0" lvl="0" marL="0" rtl="0" algn="ctr">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ontserrat"/>
                          <a:ea typeface="Montserrat"/>
                          <a:cs typeface="Montserrat"/>
                          <a:sym typeface="Montserrat"/>
                        </a:rPr>
                        <a:t>Freemium</a:t>
                      </a:r>
                      <a:endParaRPr sz="1200">
                        <a:latin typeface="Montserrat"/>
                        <a:ea typeface="Montserrat"/>
                        <a:cs typeface="Montserrat"/>
                        <a:sym typeface="Montserrat"/>
                      </a:endParaRPr>
                    </a:p>
                    <a:p>
                      <a:pPr indent="0" lvl="0" marL="0" rtl="0" algn="ctr">
                        <a:spcBef>
                          <a:spcPts val="0"/>
                        </a:spcBef>
                        <a:spcAft>
                          <a:spcPts val="0"/>
                        </a:spcAft>
                        <a:buNone/>
                      </a:pPr>
                      <a:r>
                        <a:rPr lang="en" sz="1200">
                          <a:latin typeface="Montserrat"/>
                          <a:ea typeface="Montserrat"/>
                          <a:cs typeface="Montserrat"/>
                          <a:sym typeface="Montserrat"/>
                        </a:rPr>
                        <a:t>$9.99 Monthly </a:t>
                      </a:r>
                      <a:endParaRPr sz="1200">
                        <a:latin typeface="Montserrat"/>
                        <a:ea typeface="Montserrat"/>
                        <a:cs typeface="Montserrat"/>
                        <a:sym typeface="Montserrat"/>
                      </a:endParaRPr>
                    </a:p>
                    <a:p>
                      <a:pPr indent="0" lvl="0" marL="0" rtl="0" algn="ctr">
                        <a:spcBef>
                          <a:spcPts val="0"/>
                        </a:spcBef>
                        <a:spcAft>
                          <a:spcPts val="0"/>
                        </a:spcAft>
                        <a:buNone/>
                      </a:pPr>
                      <a:r>
                        <a:rPr lang="en" sz="1200">
                          <a:latin typeface="Montserrat"/>
                          <a:ea typeface="Montserrat"/>
                          <a:cs typeface="Montserrat"/>
                          <a:sym typeface="Montserrat"/>
                        </a:rPr>
                        <a:t>(Occasional Deals)</a:t>
                      </a:r>
                      <a:endParaRPr sz="1200">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T cap="flat" cmpd="sng" w="9525">
                      <a:solidFill>
                        <a:schemeClr val="lt1"/>
                      </a:solidFill>
                      <a:prstDash val="solid"/>
                      <a:round/>
                      <a:headEnd len="sm" w="sm" type="none"/>
                      <a:tailEnd len="sm" w="sm" type="none"/>
                    </a:lnT>
                  </a:tcPr>
                </a:tc>
                <a:tc>
                  <a:txBody>
                    <a:bodyPr/>
                    <a:lstStyle/>
                    <a:p>
                      <a:pPr indent="0" lvl="0" marL="0" rtl="0" algn="ctr">
                        <a:spcBef>
                          <a:spcPts val="0"/>
                        </a:spcBef>
                        <a:spcAft>
                          <a:spcPts val="0"/>
                        </a:spcAft>
                        <a:buNone/>
                      </a:pPr>
                      <a:r>
                        <a:rPr lang="en" sz="1600">
                          <a:solidFill>
                            <a:schemeClr val="dk1"/>
                          </a:solidFill>
                          <a:latin typeface="Montserrat"/>
                          <a:ea typeface="Montserrat"/>
                          <a:cs typeface="Montserrat"/>
                          <a:sym typeface="Montserrat"/>
                        </a:rPr>
                        <a:t>Freemium</a:t>
                      </a:r>
                      <a:endParaRPr sz="16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800">
                          <a:latin typeface="Montserrat"/>
                          <a:ea typeface="Montserrat"/>
                          <a:cs typeface="Montserrat"/>
                          <a:sym typeface="Montserrat"/>
                        </a:rPr>
                        <a:t>$5.99 Monthly</a:t>
                      </a:r>
                      <a:endParaRPr sz="1800">
                        <a:latin typeface="Montserrat"/>
                        <a:ea typeface="Montserrat"/>
                        <a:cs typeface="Montserrat"/>
                        <a:sym typeface="Montserrat"/>
                      </a:endParaRPr>
                    </a:p>
                  </a:txBody>
                  <a:tcPr marT="91425" marB="91425" marR="91425" marL="91425">
                    <a:lnT cap="flat" cmpd="sng" w="9525">
                      <a:solidFill>
                        <a:schemeClr val="lt1"/>
                      </a:solidFill>
                      <a:prstDash val="solid"/>
                      <a:round/>
                      <a:headEnd len="sm" w="sm" type="none"/>
                      <a:tailEnd len="sm" w="sm" type="none"/>
                    </a:lnT>
                  </a:tcPr>
                </a:tc>
                <a:tc>
                  <a:txBody>
                    <a:bodyPr/>
                    <a:lstStyle/>
                    <a:p>
                      <a:pPr indent="0" lvl="0" marL="0" rtl="0" algn="ctr">
                        <a:spcBef>
                          <a:spcPts val="0"/>
                        </a:spcBef>
                        <a:spcAft>
                          <a:spcPts val="0"/>
                        </a:spcAft>
                        <a:buNone/>
                      </a:pPr>
                      <a:r>
                        <a:rPr lang="en" sz="1300">
                          <a:solidFill>
                            <a:schemeClr val="dk1"/>
                          </a:solidFill>
                          <a:latin typeface="Montserrat"/>
                          <a:ea typeface="Montserrat"/>
                          <a:cs typeface="Montserrat"/>
                          <a:sym typeface="Montserrat"/>
                        </a:rPr>
                        <a:t>Freemium</a:t>
                      </a:r>
                      <a:endParaRPr sz="13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300">
                          <a:solidFill>
                            <a:schemeClr val="dk1"/>
                          </a:solidFill>
                          <a:latin typeface="Montserrat"/>
                          <a:ea typeface="Montserrat"/>
                          <a:cs typeface="Montserrat"/>
                          <a:sym typeface="Montserrat"/>
                        </a:rPr>
                        <a:t>$9.99 monthly /$49.99 yearly</a:t>
                      </a:r>
                      <a:endParaRPr sz="1300">
                        <a:solidFill>
                          <a:schemeClr val="dk1"/>
                        </a:solidFill>
                        <a:latin typeface="Montserrat"/>
                        <a:ea typeface="Montserrat"/>
                        <a:cs typeface="Montserrat"/>
                        <a:sym typeface="Montserrat"/>
                      </a:endParaRPr>
                    </a:p>
                  </a:txBody>
                  <a:tcPr marT="91425" marB="91425" marR="91425" marL="91425">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tcPr>
                </a:tc>
              </a:tr>
              <a:tr h="692875">
                <a:tc>
                  <a:txBody>
                    <a:bodyPr/>
                    <a:lstStyle/>
                    <a:p>
                      <a:pPr indent="0" lvl="0" marL="0" rtl="0" algn="ctr">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Montserrat"/>
                          <a:ea typeface="Montserrat"/>
                          <a:cs typeface="Montserrat"/>
                          <a:sym typeface="Montserrat"/>
                        </a:rPr>
                        <a:t>- Recipes you get from what you have</a:t>
                      </a:r>
                      <a:endParaRPr sz="1000">
                        <a:latin typeface="Montserrat"/>
                        <a:ea typeface="Montserrat"/>
                        <a:cs typeface="Montserrat"/>
                        <a:sym typeface="Montserrat"/>
                      </a:endParaRPr>
                    </a:p>
                    <a:p>
                      <a:pPr indent="0" lvl="0" marL="0" rtl="0" algn="ctr">
                        <a:spcBef>
                          <a:spcPts val="0"/>
                        </a:spcBef>
                        <a:spcAft>
                          <a:spcPts val="0"/>
                        </a:spcAft>
                        <a:buNone/>
                      </a:pPr>
                      <a:r>
                        <a:rPr lang="en" sz="1000">
                          <a:latin typeface="Montserrat"/>
                          <a:ea typeface="Montserrat"/>
                          <a:cs typeface="Montserrat"/>
                          <a:sym typeface="Montserrat"/>
                        </a:rPr>
                        <a:t>- Tracks your calories</a:t>
                      </a:r>
                      <a:endParaRPr sz="1000">
                        <a:latin typeface="Montserrat"/>
                        <a:ea typeface="Montserrat"/>
                        <a:cs typeface="Montserrat"/>
                        <a:sym typeface="Montserrat"/>
                      </a:endParaRPr>
                    </a:p>
                    <a:p>
                      <a:pPr indent="0" lvl="0" marL="0" rtl="0" algn="ctr">
                        <a:spcBef>
                          <a:spcPts val="0"/>
                        </a:spcBef>
                        <a:spcAft>
                          <a:spcPts val="0"/>
                        </a:spcAft>
                        <a:buNone/>
                      </a:pPr>
                      <a:r>
                        <a:rPr lang="en" sz="1000">
                          <a:latin typeface="Montserrat"/>
                          <a:ea typeface="Montserrat"/>
                          <a:cs typeface="Montserrat"/>
                          <a:sym typeface="Montserrat"/>
                        </a:rPr>
                        <a:t>- Connected with social media</a:t>
                      </a:r>
                      <a:endParaRPr sz="1000">
                        <a:latin typeface="Montserrat"/>
                        <a:ea typeface="Montserrat"/>
                        <a:cs typeface="Montserrat"/>
                        <a:sym typeface="Montserrat"/>
                      </a:endParaRPr>
                    </a:p>
                    <a:p>
                      <a:pPr indent="0" lvl="0" marL="0" rtl="0" algn="ctr">
                        <a:spcBef>
                          <a:spcPts val="0"/>
                        </a:spcBef>
                        <a:spcAft>
                          <a:spcPts val="0"/>
                        </a:spcAft>
                        <a:buNone/>
                      </a:pPr>
                      <a:r>
                        <a:rPr lang="en" sz="1000">
                          <a:solidFill>
                            <a:schemeClr val="dk1"/>
                          </a:solidFill>
                          <a:latin typeface="Montserrat"/>
                          <a:ea typeface="Montserrat"/>
                          <a:cs typeface="Montserrat"/>
                          <a:sym typeface="Montserrat"/>
                        </a:rPr>
                        <a:t>- Shopping for food by seeing competitors</a:t>
                      </a:r>
                      <a:endParaRPr sz="1000">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tcPr>
                </a:tc>
                <a:tc>
                  <a:txBody>
                    <a:bodyPr/>
                    <a:lstStyle/>
                    <a:p>
                      <a:pPr indent="0" lvl="0" marL="0" rtl="0" algn="ctr">
                        <a:spcBef>
                          <a:spcPts val="0"/>
                        </a:spcBef>
                        <a:spcAft>
                          <a:spcPts val="0"/>
                        </a:spcAft>
                        <a:buNone/>
                      </a:pPr>
                      <a:r>
                        <a:rPr lang="en" sz="1300">
                          <a:solidFill>
                            <a:schemeClr val="dk1"/>
                          </a:solidFill>
                          <a:latin typeface="Montserrat"/>
                          <a:ea typeface="Montserrat"/>
                          <a:cs typeface="Montserrat"/>
                          <a:sym typeface="Montserrat"/>
                        </a:rPr>
                        <a:t>- Recipes you get from what you have</a:t>
                      </a:r>
                      <a:endParaRPr sz="13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300">
                          <a:solidFill>
                            <a:schemeClr val="dk1"/>
                          </a:solidFill>
                          <a:latin typeface="Montserrat"/>
                          <a:ea typeface="Montserrat"/>
                          <a:cs typeface="Montserrat"/>
                          <a:sym typeface="Montserrat"/>
                        </a:rPr>
                        <a:t>- Shopping for food by seeing competitors</a:t>
                      </a:r>
                      <a:endParaRPr sz="1300">
                        <a:solidFill>
                          <a:schemeClr val="dk1"/>
                        </a:solidFill>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 Tracks your calories</a:t>
                      </a:r>
                      <a:endParaRPr>
                        <a:solidFill>
                          <a:schemeClr val="dk1"/>
                        </a:solidFill>
                        <a:latin typeface="Montserrat"/>
                        <a:ea typeface="Montserrat"/>
                        <a:cs typeface="Montserrat"/>
                        <a:sym typeface="Montserrat"/>
                      </a:endParaRPr>
                    </a:p>
                    <a:p>
                      <a:pPr indent="0" lvl="0" marL="0" rtl="0" algn="ctr">
                        <a:spcBef>
                          <a:spcPts val="0"/>
                        </a:spcBef>
                        <a:spcAft>
                          <a:spcPts val="0"/>
                        </a:spcAft>
                        <a:buNone/>
                      </a:pPr>
                      <a:r>
                        <a:rPr lang="en">
                          <a:solidFill>
                            <a:schemeClr val="dk1"/>
                          </a:solidFill>
                          <a:latin typeface="Montserrat"/>
                          <a:ea typeface="Montserrat"/>
                          <a:cs typeface="Montserrat"/>
                          <a:sym typeface="Montserrat"/>
                        </a:rPr>
                        <a:t>- Scan food/track food to see what you ate and drank</a:t>
                      </a:r>
                      <a:endParaRPr>
                        <a:solidFill>
                          <a:schemeClr val="dk1"/>
                        </a:solidFill>
                        <a:latin typeface="Montserrat"/>
                        <a:ea typeface="Montserrat"/>
                        <a:cs typeface="Montserrat"/>
                        <a:sym typeface="Montserrat"/>
                      </a:endParaRPr>
                    </a:p>
                  </a:txBody>
                  <a:tcPr marT="91425" marB="91425" marR="91425" marL="91425">
                    <a:lnR cap="flat" cmpd="sng" w="9525">
                      <a:solidFill>
                        <a:schemeClr val="lt1"/>
                      </a:solidFill>
                      <a:prstDash val="solid"/>
                      <a:round/>
                      <a:headEnd len="sm" w="sm" type="none"/>
                      <a:tailEnd len="sm" w="sm" type="none"/>
                    </a:lnR>
                  </a:tcPr>
                </a:tc>
              </a:tr>
              <a:tr h="692875">
                <a:tc>
                  <a:txBody>
                    <a:bodyPr/>
                    <a:lstStyle/>
                    <a:p>
                      <a:pPr indent="0" lvl="0" marL="0" rtl="0" algn="ctr">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Montserrat"/>
                          <a:ea typeface="Montserrat"/>
                          <a:cs typeface="Montserrat"/>
                          <a:sym typeface="Montserrat"/>
                        </a:rPr>
                        <a:t>- Full Customization of Recipes and your preferences</a:t>
                      </a:r>
                      <a:endParaRPr sz="1300">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Montserrat"/>
                          <a:ea typeface="Montserrat"/>
                          <a:cs typeface="Montserrat"/>
                          <a:sym typeface="Montserrat"/>
                        </a:rPr>
                        <a:t>- Although the app offers a wide variety of recipes, users might find that there is not much room for customization or adaptation to personal preferences.</a:t>
                      </a:r>
                      <a:endParaRPr sz="900">
                        <a:latin typeface="Montserrat"/>
                        <a:ea typeface="Montserrat"/>
                        <a:cs typeface="Montserrat"/>
                        <a:sym typeface="Montserrat"/>
                      </a:endParaRPr>
                    </a:p>
                    <a:p>
                      <a:pPr indent="0" lvl="0" marL="0" rtl="0" algn="ctr">
                        <a:spcBef>
                          <a:spcPts val="0"/>
                        </a:spcBef>
                        <a:spcAft>
                          <a:spcPts val="0"/>
                        </a:spcAft>
                        <a:buNone/>
                      </a:pPr>
                      <a:r>
                        <a:t/>
                      </a:r>
                      <a:endParaRPr sz="1300">
                        <a:latin typeface="Montserrat"/>
                        <a:ea typeface="Montserrat"/>
                        <a:cs typeface="Montserrat"/>
                        <a:sym typeface="Montserrat"/>
                      </a:endParaRPr>
                    </a:p>
                    <a:p>
                      <a:pPr indent="0" lvl="0" marL="0" rtl="0" algn="ctr">
                        <a:spcBef>
                          <a:spcPts val="0"/>
                        </a:spcBef>
                        <a:spcAft>
                          <a:spcPts val="0"/>
                        </a:spcAft>
                        <a:buNone/>
                      </a:pPr>
                      <a:r>
                        <a:t/>
                      </a:r>
                      <a:endParaRPr sz="1300">
                        <a:latin typeface="Montserrat"/>
                        <a:ea typeface="Montserrat"/>
                        <a:cs typeface="Montserrat"/>
                        <a:sym typeface="Montserrat"/>
                      </a:endParaRPr>
                    </a:p>
                  </a:txBody>
                  <a:tcPr marT="91425" marB="91425" marR="91425" marL="91425">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ontserrat"/>
                          <a:ea typeface="Montserrat"/>
                          <a:cs typeface="Montserrat"/>
                          <a:sym typeface="Montserrat"/>
                        </a:rPr>
                        <a:t>- Customizable goals and tracking, however no food recipes or food customization</a:t>
                      </a:r>
                      <a:endParaRPr sz="1200">
                        <a:latin typeface="Montserrat"/>
                        <a:ea typeface="Montserrat"/>
                        <a:cs typeface="Montserrat"/>
                        <a:sym typeface="Montserrat"/>
                      </a:endParaRPr>
                    </a:p>
                  </a:txBody>
                  <a:tcPr marT="91425" marB="91425" marR="91425" marL="91425">
                    <a:lnR cap="flat" cmpd="sng" w="9525">
                      <a:solidFill>
                        <a:schemeClr val="lt1"/>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r>
            </a:tbl>
          </a:graphicData>
        </a:graphic>
      </p:graphicFrame>
      <p:sp>
        <p:nvSpPr>
          <p:cNvPr id="182" name="Google Shape;182;p19"/>
          <p:cNvSpPr/>
          <p:nvPr/>
        </p:nvSpPr>
        <p:spPr>
          <a:xfrm>
            <a:off x="772100" y="915313"/>
            <a:ext cx="1734300" cy="554100"/>
          </a:xfrm>
          <a:prstGeom prst="roundRect">
            <a:avLst>
              <a:gd fmla="val 16667" name="adj"/>
            </a:avLst>
          </a:prstGeom>
          <a:gradFill>
            <a:gsLst>
              <a:gs pos="0">
                <a:srgbClr val="FF6800"/>
              </a:gs>
              <a:gs pos="100000">
                <a:srgbClr val="FF0076"/>
              </a:gs>
            </a:gsLst>
            <a:lin ang="5400012"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lt1"/>
                </a:solidFill>
                <a:latin typeface="Montserrat"/>
                <a:ea typeface="Montserrat"/>
                <a:cs typeface="Montserrat"/>
                <a:sym typeface="Montserrat"/>
              </a:rPr>
              <a:t>Price</a:t>
            </a:r>
            <a:endParaRPr sz="2600">
              <a:solidFill>
                <a:schemeClr val="lt1"/>
              </a:solidFill>
              <a:latin typeface="Montserrat"/>
              <a:ea typeface="Montserrat"/>
              <a:cs typeface="Montserrat"/>
              <a:sym typeface="Montserrat"/>
            </a:endParaRPr>
          </a:p>
        </p:txBody>
      </p:sp>
      <p:sp>
        <p:nvSpPr>
          <p:cNvPr id="183" name="Google Shape;183;p19"/>
          <p:cNvSpPr/>
          <p:nvPr/>
        </p:nvSpPr>
        <p:spPr>
          <a:xfrm>
            <a:off x="772100" y="1591713"/>
            <a:ext cx="1734300" cy="1209000"/>
          </a:xfrm>
          <a:prstGeom prst="roundRect">
            <a:avLst>
              <a:gd fmla="val 16667" name="adj"/>
            </a:avLst>
          </a:prstGeom>
          <a:gradFill>
            <a:gsLst>
              <a:gs pos="0">
                <a:srgbClr val="FF6800"/>
              </a:gs>
              <a:gs pos="100000">
                <a:srgbClr val="FF0076"/>
              </a:gs>
            </a:gsLst>
            <a:lin ang="5400012"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latin typeface="Montserrat"/>
                <a:ea typeface="Montserrat"/>
                <a:cs typeface="Montserrat"/>
                <a:sym typeface="Montserrat"/>
              </a:rPr>
              <a:t>Features</a:t>
            </a:r>
            <a:endParaRPr sz="2500">
              <a:solidFill>
                <a:schemeClr val="lt1"/>
              </a:solidFill>
              <a:latin typeface="Montserrat"/>
              <a:ea typeface="Montserrat"/>
              <a:cs typeface="Montserrat"/>
              <a:sym typeface="Montserrat"/>
            </a:endParaRPr>
          </a:p>
        </p:txBody>
      </p:sp>
      <p:sp>
        <p:nvSpPr>
          <p:cNvPr id="184" name="Google Shape;184;p19"/>
          <p:cNvSpPr/>
          <p:nvPr/>
        </p:nvSpPr>
        <p:spPr>
          <a:xfrm>
            <a:off x="772100" y="2944513"/>
            <a:ext cx="1734300" cy="554100"/>
          </a:xfrm>
          <a:prstGeom prst="roundRect">
            <a:avLst>
              <a:gd fmla="val 16667" name="adj"/>
            </a:avLst>
          </a:prstGeom>
          <a:gradFill>
            <a:gsLst>
              <a:gs pos="0">
                <a:srgbClr val="FF6800"/>
              </a:gs>
              <a:gs pos="100000">
                <a:srgbClr val="FF0076"/>
              </a:gs>
            </a:gsLst>
            <a:lin ang="5400012"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Montserrat"/>
                <a:ea typeface="Montserrat"/>
                <a:cs typeface="Montserrat"/>
                <a:sym typeface="Montserrat"/>
              </a:rPr>
              <a:t>Customization</a:t>
            </a:r>
            <a:endParaRPr sz="1500">
              <a:solidFill>
                <a:schemeClr val="lt1"/>
              </a:solidFill>
              <a:latin typeface="Montserrat"/>
              <a:ea typeface="Montserrat"/>
              <a:cs typeface="Montserrat"/>
              <a:sym typeface="Montserrat"/>
            </a:endParaRPr>
          </a:p>
        </p:txBody>
      </p:sp>
      <p:graphicFrame>
        <p:nvGraphicFramePr>
          <p:cNvPr id="185" name="Google Shape;185;p19"/>
          <p:cNvGraphicFramePr/>
          <p:nvPr/>
        </p:nvGraphicFramePr>
        <p:xfrm>
          <a:off x="281350" y="4382363"/>
          <a:ext cx="3000000" cy="3000000"/>
        </p:xfrm>
        <a:graphic>
          <a:graphicData uri="http://schemas.openxmlformats.org/drawingml/2006/table">
            <a:tbl>
              <a:tblPr>
                <a:noFill/>
                <a:tableStyleId>{9ED128FE-1886-4796-BBE8-6FE77588035C}</a:tableStyleId>
              </a:tblPr>
              <a:tblGrid>
                <a:gridCol w="2793275"/>
                <a:gridCol w="2793275"/>
                <a:gridCol w="2793275"/>
              </a:tblGrid>
              <a:tr h="620725">
                <a:tc>
                  <a:txBody>
                    <a:bodyPr/>
                    <a:lstStyle/>
                    <a:p>
                      <a:pPr indent="0" lvl="0" marL="0" rtl="0" algn="ctr">
                        <a:spcBef>
                          <a:spcPts val="0"/>
                        </a:spcBef>
                        <a:spcAft>
                          <a:spcPts val="0"/>
                        </a:spcAft>
                        <a:buNone/>
                      </a:pPr>
                      <a:r>
                        <a:rPr lang="en" sz="1000">
                          <a:solidFill>
                            <a:schemeClr val="dk1"/>
                          </a:solidFill>
                          <a:latin typeface="Montserrat"/>
                          <a:ea typeface="Montserrat"/>
                          <a:cs typeface="Montserrat"/>
                          <a:sym typeface="Montserrat"/>
                        </a:rPr>
                        <a:t>Button on Social Media Apps where you click and the whole recipe is copied on to the app</a:t>
                      </a:r>
                      <a:endParaRPr sz="1200">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Montserrat"/>
                          <a:ea typeface="Montserrat"/>
                          <a:cs typeface="Montserrat"/>
                          <a:sym typeface="Montserrat"/>
                        </a:rPr>
                        <a:t>We have a community on the app; You can post on the app</a:t>
                      </a:r>
                      <a:endParaRPr sz="1300">
                        <a:latin typeface="Montserrat"/>
                        <a:ea typeface="Montserrat"/>
                        <a:cs typeface="Montserrat"/>
                        <a:sym typeface="Montserrat"/>
                      </a:endParaRPr>
                    </a:p>
                  </a:txBody>
                  <a:tcPr marT="91425" marB="91425" marR="91425" marL="9142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Montserrat"/>
                          <a:ea typeface="Montserrat"/>
                          <a:cs typeface="Montserrat"/>
                          <a:sym typeface="Montserrat"/>
                        </a:rPr>
                        <a:t>You can filter what kind of recipes you want</a:t>
                      </a:r>
                      <a:endParaRPr sz="1300">
                        <a:latin typeface="Montserrat"/>
                        <a:ea typeface="Montserrat"/>
                        <a:cs typeface="Montserrat"/>
                        <a:sym typeface="Montserrat"/>
                      </a:endParaRPr>
                    </a:p>
                  </a:txBody>
                  <a:tcPr marT="91425" marB="91425" marR="91425" marL="91425">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186" name="Google Shape;186;p19"/>
          <p:cNvSpPr/>
          <p:nvPr/>
        </p:nvSpPr>
        <p:spPr>
          <a:xfrm>
            <a:off x="3391225" y="4036888"/>
            <a:ext cx="2260200" cy="402300"/>
          </a:xfrm>
          <a:prstGeom prst="roundRect">
            <a:avLst>
              <a:gd fmla="val 16667" name="adj"/>
            </a:avLst>
          </a:prstGeom>
          <a:gradFill>
            <a:gsLst>
              <a:gs pos="0">
                <a:srgbClr val="FF6800"/>
              </a:gs>
              <a:gs pos="100000">
                <a:srgbClr val="FF0076"/>
              </a:gs>
            </a:gsLst>
            <a:lin ang="5400012"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chemeClr val="lt1"/>
              </a:solidFill>
              <a:latin typeface="Montserrat"/>
              <a:ea typeface="Montserrat"/>
              <a:cs typeface="Montserrat"/>
              <a:sym typeface="Montserrat"/>
            </a:endParaRPr>
          </a:p>
        </p:txBody>
      </p:sp>
      <p:sp>
        <p:nvSpPr>
          <p:cNvPr id="187" name="Google Shape;187;p19"/>
          <p:cNvSpPr txBox="1"/>
          <p:nvPr/>
        </p:nvSpPr>
        <p:spPr>
          <a:xfrm>
            <a:off x="3267475" y="4037938"/>
            <a:ext cx="250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Montserrat"/>
                <a:ea typeface="Montserrat"/>
                <a:cs typeface="Montserrat"/>
                <a:sym typeface="Montserrat"/>
              </a:rPr>
              <a:t>Competitive advantages</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20"/>
          <p:cNvPicPr preferRelativeResize="0"/>
          <p:nvPr/>
        </p:nvPicPr>
        <p:blipFill>
          <a:blip r:embed="rId3">
            <a:alphaModFix/>
          </a:blip>
          <a:stretch>
            <a:fillRect/>
          </a:stretch>
        </p:blipFill>
        <p:spPr>
          <a:xfrm>
            <a:off x="0" y="-102425"/>
            <a:ext cx="9144001" cy="5306499"/>
          </a:xfrm>
          <a:prstGeom prst="rect">
            <a:avLst/>
          </a:prstGeom>
          <a:noFill/>
          <a:ln>
            <a:noFill/>
          </a:ln>
        </p:spPr>
      </p:pic>
      <p:sp>
        <p:nvSpPr>
          <p:cNvPr id="193" name="Google Shape;193;p20"/>
          <p:cNvSpPr/>
          <p:nvPr/>
        </p:nvSpPr>
        <p:spPr>
          <a:xfrm>
            <a:off x="272250" y="260400"/>
            <a:ext cx="8599500" cy="4622700"/>
          </a:xfrm>
          <a:prstGeom prst="roundRect">
            <a:avLst>
              <a:gd fmla="val 16667" name="adj"/>
            </a:avLst>
          </a:prstGeom>
          <a:solidFill>
            <a:schemeClr val="lt1"/>
          </a:solidFill>
          <a:ln>
            <a:noFill/>
          </a:ln>
          <a:effectLst>
            <a:outerShdw blurRad="100013" rotWithShape="0" algn="bl" dir="3420000" dist="285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4" name="Google Shape;194;p20"/>
          <p:cNvPicPr preferRelativeResize="0"/>
          <p:nvPr/>
        </p:nvPicPr>
        <p:blipFill>
          <a:blip r:embed="rId4">
            <a:alphaModFix/>
          </a:blip>
          <a:stretch>
            <a:fillRect/>
          </a:stretch>
        </p:blipFill>
        <p:spPr>
          <a:xfrm>
            <a:off x="8610500" y="4610000"/>
            <a:ext cx="533501" cy="533501"/>
          </a:xfrm>
          <a:prstGeom prst="rect">
            <a:avLst/>
          </a:prstGeom>
          <a:noFill/>
          <a:ln>
            <a:noFill/>
          </a:ln>
          <a:effectLst>
            <a:outerShdw blurRad="57150" rotWithShape="0" algn="bl" dir="5400000" dist="19050">
              <a:srgbClr val="000000">
                <a:alpha val="37000"/>
              </a:srgbClr>
            </a:outerShdw>
          </a:effectLst>
        </p:spPr>
      </p:pic>
      <p:sp>
        <p:nvSpPr>
          <p:cNvPr id="195" name="Google Shape;195;p20"/>
          <p:cNvSpPr txBox="1"/>
          <p:nvPr/>
        </p:nvSpPr>
        <p:spPr>
          <a:xfrm>
            <a:off x="531925" y="316625"/>
            <a:ext cx="807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400">
              <a:latin typeface="Montserrat"/>
              <a:ea typeface="Montserrat"/>
              <a:cs typeface="Montserrat"/>
              <a:sym typeface="Montserrat"/>
            </a:endParaRPr>
          </a:p>
        </p:txBody>
      </p:sp>
      <p:sp>
        <p:nvSpPr>
          <p:cNvPr id="196" name="Google Shape;196;p20"/>
          <p:cNvSpPr/>
          <p:nvPr/>
        </p:nvSpPr>
        <p:spPr>
          <a:xfrm>
            <a:off x="2749500" y="47925"/>
            <a:ext cx="3645000" cy="533400"/>
          </a:xfrm>
          <a:prstGeom prst="roundRect">
            <a:avLst>
              <a:gd fmla="val 16667" name="adj"/>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0"/>
          <p:cNvSpPr txBox="1"/>
          <p:nvPr/>
        </p:nvSpPr>
        <p:spPr>
          <a:xfrm>
            <a:off x="531925" y="27225"/>
            <a:ext cx="807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Montserrat"/>
                <a:ea typeface="Montserrat"/>
                <a:cs typeface="Montserrat"/>
                <a:sym typeface="Montserrat"/>
              </a:rPr>
              <a:t>QUALIFICATIONS</a:t>
            </a:r>
            <a:endParaRPr b="1" sz="2400">
              <a:latin typeface="Montserrat"/>
              <a:ea typeface="Montserrat"/>
              <a:cs typeface="Montserrat"/>
              <a:sym typeface="Montserrat"/>
            </a:endParaRPr>
          </a:p>
        </p:txBody>
      </p:sp>
      <p:pic>
        <p:nvPicPr>
          <p:cNvPr id="198" name="Google Shape;198;p20"/>
          <p:cNvPicPr preferRelativeResize="0"/>
          <p:nvPr/>
        </p:nvPicPr>
        <p:blipFill rotWithShape="1">
          <a:blip r:embed="rId3">
            <a:alphaModFix/>
          </a:blip>
          <a:srcRect b="0" l="0" r="0" t="0"/>
          <a:stretch/>
        </p:blipFill>
        <p:spPr>
          <a:xfrm>
            <a:off x="412850" y="870725"/>
            <a:ext cx="3846600" cy="3815700"/>
          </a:xfrm>
          <a:prstGeom prst="ellipse">
            <a:avLst/>
          </a:prstGeom>
          <a:noFill/>
          <a:ln>
            <a:noFill/>
          </a:ln>
        </p:spPr>
      </p:pic>
      <p:pic>
        <p:nvPicPr>
          <p:cNvPr id="199" name="Google Shape;199;p20"/>
          <p:cNvPicPr preferRelativeResize="0"/>
          <p:nvPr/>
        </p:nvPicPr>
        <p:blipFill>
          <a:blip r:embed="rId5">
            <a:alphaModFix/>
          </a:blip>
          <a:stretch>
            <a:fillRect/>
          </a:stretch>
        </p:blipFill>
        <p:spPr>
          <a:xfrm>
            <a:off x="513625" y="956050"/>
            <a:ext cx="3645050" cy="3645050"/>
          </a:xfrm>
          <a:prstGeom prst="rect">
            <a:avLst/>
          </a:prstGeom>
          <a:noFill/>
          <a:ln>
            <a:noFill/>
          </a:ln>
          <a:effectLst>
            <a:outerShdw blurRad="57150" rotWithShape="0" algn="bl" dir="5400000" dist="19050">
              <a:srgbClr val="000000">
                <a:alpha val="50000"/>
              </a:srgbClr>
            </a:outerShdw>
          </a:effectLst>
        </p:spPr>
      </p:pic>
      <p:sp>
        <p:nvSpPr>
          <p:cNvPr id="200" name="Google Shape;200;p20"/>
          <p:cNvSpPr/>
          <p:nvPr/>
        </p:nvSpPr>
        <p:spPr>
          <a:xfrm>
            <a:off x="4454575" y="688630"/>
            <a:ext cx="4307100" cy="6747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0"/>
          <p:cNvSpPr/>
          <p:nvPr/>
        </p:nvSpPr>
        <p:spPr>
          <a:xfrm>
            <a:off x="4378375" y="764825"/>
            <a:ext cx="4307100" cy="674700"/>
          </a:xfrm>
          <a:prstGeom prst="roundRect">
            <a:avLst>
              <a:gd fmla="val 16667" name="adj"/>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0"/>
          <p:cNvSpPr/>
          <p:nvPr/>
        </p:nvSpPr>
        <p:spPr>
          <a:xfrm>
            <a:off x="4378375" y="1546825"/>
            <a:ext cx="4307100" cy="6747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0"/>
          <p:cNvSpPr/>
          <p:nvPr/>
        </p:nvSpPr>
        <p:spPr>
          <a:xfrm>
            <a:off x="4454575" y="2288830"/>
            <a:ext cx="4307100" cy="6747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0"/>
          <p:cNvSpPr/>
          <p:nvPr/>
        </p:nvSpPr>
        <p:spPr>
          <a:xfrm>
            <a:off x="4378375" y="2365025"/>
            <a:ext cx="4307100" cy="674700"/>
          </a:xfrm>
          <a:prstGeom prst="roundRect">
            <a:avLst>
              <a:gd fmla="val 16667" name="adj"/>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0"/>
          <p:cNvSpPr/>
          <p:nvPr/>
        </p:nvSpPr>
        <p:spPr>
          <a:xfrm>
            <a:off x="4378375" y="3147025"/>
            <a:ext cx="4307100" cy="6747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0"/>
          <p:cNvSpPr/>
          <p:nvPr/>
        </p:nvSpPr>
        <p:spPr>
          <a:xfrm>
            <a:off x="4454575" y="3889030"/>
            <a:ext cx="4307100" cy="674700"/>
          </a:xfrm>
          <a:prstGeom prst="roundRect">
            <a:avLst>
              <a:gd fmla="val 16667" name="adj"/>
            </a:avLst>
          </a:prstGeom>
          <a:gradFill>
            <a:gsLst>
              <a:gs pos="0">
                <a:srgbClr val="FF6800"/>
              </a:gs>
              <a:gs pos="100000">
                <a:srgbClr val="FF0076"/>
              </a:gs>
            </a:gsLst>
            <a:lin ang="5400700"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0"/>
          <p:cNvSpPr/>
          <p:nvPr/>
        </p:nvSpPr>
        <p:spPr>
          <a:xfrm>
            <a:off x="4378375" y="3965225"/>
            <a:ext cx="4307100" cy="674700"/>
          </a:xfrm>
          <a:prstGeom prst="roundRect">
            <a:avLst>
              <a:gd fmla="val 16667" name="adj"/>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0"/>
          <p:cNvSpPr txBox="1"/>
          <p:nvPr/>
        </p:nvSpPr>
        <p:spPr>
          <a:xfrm>
            <a:off x="4393375" y="782850"/>
            <a:ext cx="43173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Montserrat"/>
                <a:ea typeface="Montserrat"/>
                <a:cs typeface="Montserrat"/>
                <a:sym typeface="Montserrat"/>
              </a:rPr>
              <a:t>Both of us go to the gym and know what it takes to become more healthy</a:t>
            </a:r>
            <a:endParaRPr sz="1600">
              <a:latin typeface="Montserrat"/>
              <a:ea typeface="Montserrat"/>
              <a:cs typeface="Montserrat"/>
              <a:sym typeface="Montserrat"/>
            </a:endParaRPr>
          </a:p>
        </p:txBody>
      </p:sp>
      <p:sp>
        <p:nvSpPr>
          <p:cNvPr id="209" name="Google Shape;209;p20"/>
          <p:cNvSpPr txBox="1"/>
          <p:nvPr/>
        </p:nvSpPr>
        <p:spPr>
          <a:xfrm>
            <a:off x="4373275" y="1543025"/>
            <a:ext cx="4393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Montserrat"/>
                <a:ea typeface="Montserrat"/>
                <a:cs typeface="Montserrat"/>
                <a:sym typeface="Montserrat"/>
              </a:rPr>
              <a:t>We have </a:t>
            </a:r>
            <a:r>
              <a:rPr lang="en" sz="1200">
                <a:solidFill>
                  <a:schemeClr val="lt1"/>
                </a:solidFill>
                <a:latin typeface="Montserrat"/>
                <a:ea typeface="Montserrat"/>
                <a:cs typeface="Montserrat"/>
                <a:sym typeface="Montserrat"/>
              </a:rPr>
              <a:t>taken</a:t>
            </a:r>
            <a:r>
              <a:rPr lang="en" sz="1200">
                <a:solidFill>
                  <a:schemeClr val="lt1"/>
                </a:solidFill>
                <a:latin typeface="Montserrat"/>
                <a:ea typeface="Montserrat"/>
                <a:cs typeface="Montserrat"/>
                <a:sym typeface="Montserrat"/>
              </a:rPr>
              <a:t> a computer science </a:t>
            </a:r>
            <a:r>
              <a:rPr lang="en" sz="1200">
                <a:solidFill>
                  <a:schemeClr val="lt1"/>
                </a:solidFill>
                <a:latin typeface="Montserrat"/>
                <a:ea typeface="Montserrat"/>
                <a:cs typeface="Montserrat"/>
                <a:sym typeface="Montserrat"/>
              </a:rPr>
              <a:t>course</a:t>
            </a:r>
            <a:r>
              <a:rPr lang="en" sz="1200">
                <a:solidFill>
                  <a:schemeClr val="lt1"/>
                </a:solidFill>
                <a:latin typeface="Montserrat"/>
                <a:ea typeface="Montserrat"/>
                <a:cs typeface="Montserrat"/>
                <a:sym typeface="Montserrat"/>
              </a:rPr>
              <a:t> Freshman year and plan to take more computer science classes in the future</a:t>
            </a:r>
            <a:endParaRPr sz="1200">
              <a:solidFill>
                <a:schemeClr val="lt1"/>
              </a:solidFill>
              <a:latin typeface="Montserrat"/>
              <a:ea typeface="Montserrat"/>
              <a:cs typeface="Montserrat"/>
              <a:sym typeface="Montserrat"/>
            </a:endParaRPr>
          </a:p>
        </p:txBody>
      </p:sp>
      <p:sp>
        <p:nvSpPr>
          <p:cNvPr id="210" name="Google Shape;210;p20"/>
          <p:cNvSpPr txBox="1"/>
          <p:nvPr/>
        </p:nvSpPr>
        <p:spPr>
          <a:xfrm>
            <a:off x="4373275" y="2353288"/>
            <a:ext cx="4317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latin typeface="Montserrat"/>
                <a:ea typeface="Montserrat"/>
                <a:cs typeface="Montserrat"/>
                <a:sym typeface="Montserrat"/>
              </a:rPr>
              <a:t>We have experienced food insecurity and know how to it feels to not have much</a:t>
            </a:r>
            <a:endParaRPr sz="1500">
              <a:latin typeface="Montserrat"/>
              <a:ea typeface="Montserrat"/>
              <a:cs typeface="Montserrat"/>
              <a:sym typeface="Montserrat"/>
            </a:endParaRPr>
          </a:p>
        </p:txBody>
      </p:sp>
      <p:sp>
        <p:nvSpPr>
          <p:cNvPr id="211" name="Google Shape;211;p20"/>
          <p:cNvSpPr txBox="1"/>
          <p:nvPr/>
        </p:nvSpPr>
        <p:spPr>
          <a:xfrm>
            <a:off x="4420450" y="3170100"/>
            <a:ext cx="4307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lt1"/>
                </a:solidFill>
                <a:latin typeface="Montserrat"/>
                <a:ea typeface="Montserrat"/>
                <a:cs typeface="Montserrat"/>
                <a:sym typeface="Montserrat"/>
              </a:rPr>
              <a:t>Both of us use social media and know our demographic wants and needs</a:t>
            </a:r>
            <a:endParaRPr sz="1500">
              <a:solidFill>
                <a:schemeClr val="lt1"/>
              </a:solidFill>
              <a:latin typeface="Montserrat"/>
              <a:ea typeface="Montserrat"/>
              <a:cs typeface="Montserrat"/>
              <a:sym typeface="Montserrat"/>
            </a:endParaRPr>
          </a:p>
        </p:txBody>
      </p:sp>
      <p:sp>
        <p:nvSpPr>
          <p:cNvPr id="212" name="Google Shape;212;p20"/>
          <p:cNvSpPr txBox="1"/>
          <p:nvPr/>
        </p:nvSpPr>
        <p:spPr>
          <a:xfrm>
            <a:off x="4357300" y="3927450"/>
            <a:ext cx="4393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Montserrat"/>
                <a:ea typeface="Montserrat"/>
                <a:cs typeface="Montserrat"/>
                <a:sym typeface="Montserrat"/>
              </a:rPr>
              <a:t>Both us have worked in groups ranging from small to big and different types of people, we have been able to work well with whoever and be able to take charge</a:t>
            </a:r>
            <a:endParaRPr sz="12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21"/>
          <p:cNvPicPr preferRelativeResize="0"/>
          <p:nvPr/>
        </p:nvPicPr>
        <p:blipFill>
          <a:blip r:embed="rId3">
            <a:alphaModFix/>
          </a:blip>
          <a:stretch>
            <a:fillRect/>
          </a:stretch>
        </p:blipFill>
        <p:spPr>
          <a:xfrm>
            <a:off x="0" y="0"/>
            <a:ext cx="9144001" cy="5143500"/>
          </a:xfrm>
          <a:prstGeom prst="rect">
            <a:avLst/>
          </a:prstGeom>
          <a:noFill/>
          <a:ln>
            <a:noFill/>
          </a:ln>
        </p:spPr>
      </p:pic>
      <p:sp>
        <p:nvSpPr>
          <p:cNvPr id="218" name="Google Shape;218;p21"/>
          <p:cNvSpPr/>
          <p:nvPr/>
        </p:nvSpPr>
        <p:spPr>
          <a:xfrm>
            <a:off x="199500" y="146400"/>
            <a:ext cx="8745000" cy="4850700"/>
          </a:xfrm>
          <a:prstGeom prst="roundRect">
            <a:avLst>
              <a:gd fmla="val 16667" name="adj"/>
            </a:avLst>
          </a:prstGeom>
          <a:solidFill>
            <a:schemeClr val="lt1"/>
          </a:solidFill>
          <a:ln>
            <a:noFill/>
          </a:ln>
          <a:effectLst>
            <a:outerShdw blurRad="100013" rotWithShape="0" algn="bl" dir="3420000" dist="285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9" name="Google Shape;219;p21"/>
          <p:cNvPicPr preferRelativeResize="0"/>
          <p:nvPr/>
        </p:nvPicPr>
        <p:blipFill>
          <a:blip r:embed="rId4">
            <a:alphaModFix/>
          </a:blip>
          <a:stretch>
            <a:fillRect/>
          </a:stretch>
        </p:blipFill>
        <p:spPr>
          <a:xfrm>
            <a:off x="8611350" y="0"/>
            <a:ext cx="533374" cy="533374"/>
          </a:xfrm>
          <a:prstGeom prst="rect">
            <a:avLst/>
          </a:prstGeom>
          <a:noFill/>
          <a:ln>
            <a:noFill/>
          </a:ln>
          <a:effectLst>
            <a:outerShdw blurRad="57150" rotWithShape="0" algn="bl" dir="5400000" dist="19050">
              <a:srgbClr val="000000">
                <a:alpha val="37000"/>
              </a:srgbClr>
            </a:outerShdw>
          </a:effectLst>
        </p:spPr>
      </p:pic>
      <p:sp>
        <p:nvSpPr>
          <p:cNvPr id="220" name="Google Shape;220;p21"/>
          <p:cNvSpPr txBox="1"/>
          <p:nvPr/>
        </p:nvSpPr>
        <p:spPr>
          <a:xfrm>
            <a:off x="531925" y="316625"/>
            <a:ext cx="807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400">
              <a:latin typeface="Montserrat"/>
              <a:ea typeface="Montserrat"/>
              <a:cs typeface="Montserrat"/>
              <a:sym typeface="Montserrat"/>
            </a:endParaRPr>
          </a:p>
        </p:txBody>
      </p:sp>
      <p:sp>
        <p:nvSpPr>
          <p:cNvPr id="221" name="Google Shape;221;p21"/>
          <p:cNvSpPr txBox="1"/>
          <p:nvPr/>
        </p:nvSpPr>
        <p:spPr>
          <a:xfrm>
            <a:off x="531925" y="118525"/>
            <a:ext cx="807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Montserrat"/>
                <a:ea typeface="Montserrat"/>
                <a:cs typeface="Montserrat"/>
                <a:sym typeface="Montserrat"/>
              </a:rPr>
              <a:t>COST STRUCTURE</a:t>
            </a:r>
            <a:endParaRPr b="1" sz="2400">
              <a:latin typeface="Montserrat"/>
              <a:ea typeface="Montserrat"/>
              <a:cs typeface="Montserrat"/>
              <a:sym typeface="Montserrat"/>
            </a:endParaRPr>
          </a:p>
        </p:txBody>
      </p:sp>
      <p:graphicFrame>
        <p:nvGraphicFramePr>
          <p:cNvPr id="222" name="Google Shape;222;p21"/>
          <p:cNvGraphicFramePr/>
          <p:nvPr/>
        </p:nvGraphicFramePr>
        <p:xfrm>
          <a:off x="531925" y="672625"/>
          <a:ext cx="3000000" cy="3000000"/>
        </p:xfrm>
        <a:graphic>
          <a:graphicData uri="http://schemas.openxmlformats.org/drawingml/2006/table">
            <a:tbl>
              <a:tblPr>
                <a:noFill/>
                <a:tableStyleId>{9ED128FE-1886-4796-BBE8-6FE77588035C}</a:tableStyleId>
              </a:tblPr>
              <a:tblGrid>
                <a:gridCol w="4136100"/>
              </a:tblGrid>
              <a:tr h="381000">
                <a:tc>
                  <a:txBody>
                    <a:bodyPr/>
                    <a:lstStyle/>
                    <a:p>
                      <a:pPr indent="0" lvl="0" marL="0" rtl="0" algn="ctr">
                        <a:spcBef>
                          <a:spcPts val="0"/>
                        </a:spcBef>
                        <a:spcAft>
                          <a:spcPts val="0"/>
                        </a:spcAft>
                        <a:buNone/>
                      </a:pPr>
                      <a:r>
                        <a:rPr b="1" lang="en">
                          <a:solidFill>
                            <a:schemeClr val="lt1"/>
                          </a:solidFill>
                          <a:latin typeface="Montserrat"/>
                          <a:ea typeface="Montserrat"/>
                          <a:cs typeface="Montserrat"/>
                          <a:sym typeface="Montserrat"/>
                        </a:rPr>
                        <a:t>Definition of One Unit</a:t>
                      </a:r>
                      <a:endParaRPr b="1">
                        <a:solidFill>
                          <a:schemeClr val="lt1"/>
                        </a:solidFill>
                        <a:latin typeface="Montserrat"/>
                        <a:ea typeface="Montserrat"/>
                        <a:cs typeface="Montserrat"/>
                        <a:sym typeface="Montserrat"/>
                      </a:endParaRPr>
                    </a:p>
                  </a:txBody>
                  <a:tcPr marT="91425" marB="91425" marR="91425" marL="91425">
                    <a:gradFill>
                      <a:gsLst>
                        <a:gs pos="0">
                          <a:srgbClr val="FF6800"/>
                        </a:gs>
                        <a:gs pos="100000">
                          <a:srgbClr val="FF0076"/>
                        </a:gs>
                      </a:gsLst>
                      <a:lin ang="5400700" scaled="0"/>
                    </a:gradFill>
                  </a:tcPr>
                </a:tc>
              </a:tr>
              <a:tr h="381000">
                <a:tc>
                  <a:txBody>
                    <a:bodyPr/>
                    <a:lstStyle/>
                    <a:p>
                      <a:pPr indent="0" lvl="0" marL="0" rtl="0" algn="ctr">
                        <a:spcBef>
                          <a:spcPts val="0"/>
                        </a:spcBef>
                        <a:spcAft>
                          <a:spcPts val="0"/>
                        </a:spcAft>
                        <a:buNone/>
                      </a:pPr>
                      <a:r>
                        <a:rPr lang="en">
                          <a:latin typeface="Montserrat"/>
                          <a:ea typeface="Montserrat"/>
                          <a:cs typeface="Montserrat"/>
                          <a:sym typeface="Montserrat"/>
                        </a:rPr>
                        <a:t>A Premium Membership</a:t>
                      </a:r>
                      <a:endParaRPr>
                        <a:latin typeface="Montserrat"/>
                        <a:ea typeface="Montserrat"/>
                        <a:cs typeface="Montserrat"/>
                        <a:sym typeface="Montserrat"/>
                      </a:endParaRPr>
                    </a:p>
                  </a:txBody>
                  <a:tcPr marT="91425" marB="91425" marR="91425" marL="91425"/>
                </a:tc>
              </a:tr>
            </a:tbl>
          </a:graphicData>
        </a:graphic>
      </p:graphicFrame>
      <p:graphicFrame>
        <p:nvGraphicFramePr>
          <p:cNvPr id="223" name="Google Shape;223;p21"/>
          <p:cNvGraphicFramePr/>
          <p:nvPr/>
        </p:nvGraphicFramePr>
        <p:xfrm>
          <a:off x="531925" y="3852775"/>
          <a:ext cx="3000000" cy="3000000"/>
        </p:xfrm>
        <a:graphic>
          <a:graphicData uri="http://schemas.openxmlformats.org/drawingml/2006/table">
            <a:tbl>
              <a:tblPr>
                <a:noFill/>
                <a:tableStyleId>{9ED128FE-1886-4796-BBE8-6FE77588035C}</a:tableStyleId>
              </a:tblPr>
              <a:tblGrid>
                <a:gridCol w="4136100"/>
              </a:tblGrid>
              <a:tr h="381000">
                <a:tc>
                  <a:txBody>
                    <a:bodyPr/>
                    <a:lstStyle/>
                    <a:p>
                      <a:pPr indent="0" lvl="0" marL="0" rtl="0" algn="ctr">
                        <a:spcBef>
                          <a:spcPts val="0"/>
                        </a:spcBef>
                        <a:spcAft>
                          <a:spcPts val="0"/>
                        </a:spcAft>
                        <a:buNone/>
                      </a:pPr>
                      <a:r>
                        <a:rPr b="1" lang="en">
                          <a:solidFill>
                            <a:schemeClr val="lt1"/>
                          </a:solidFill>
                          <a:latin typeface="Montserrat"/>
                          <a:ea typeface="Montserrat"/>
                          <a:cs typeface="Montserrat"/>
                          <a:sym typeface="Montserrat"/>
                        </a:rPr>
                        <a:t>Monthly Break Even Units</a:t>
                      </a:r>
                      <a:endParaRPr b="1">
                        <a:solidFill>
                          <a:schemeClr val="lt1"/>
                        </a:solidFill>
                        <a:latin typeface="Montserrat"/>
                        <a:ea typeface="Montserrat"/>
                        <a:cs typeface="Montserrat"/>
                        <a:sym typeface="Montserrat"/>
                      </a:endParaRPr>
                    </a:p>
                  </a:txBody>
                  <a:tcPr marT="91425" marB="91425" marR="91425" marL="91425">
                    <a:gradFill>
                      <a:gsLst>
                        <a:gs pos="0">
                          <a:srgbClr val="FF6800"/>
                        </a:gs>
                        <a:gs pos="100000">
                          <a:srgbClr val="FF0076"/>
                        </a:gs>
                      </a:gsLst>
                      <a:lin ang="5400700" scaled="0"/>
                    </a:gradFill>
                  </a:tcPr>
                </a:tc>
              </a:tr>
              <a:tr h="381000">
                <a:tc>
                  <a:txBody>
                    <a:bodyPr/>
                    <a:lstStyle/>
                    <a:p>
                      <a:pPr indent="0" lvl="0" marL="0" rtl="0" algn="ctr">
                        <a:spcBef>
                          <a:spcPts val="0"/>
                        </a:spcBef>
                        <a:spcAft>
                          <a:spcPts val="0"/>
                        </a:spcAft>
                        <a:buClr>
                          <a:schemeClr val="dk1"/>
                        </a:buClr>
                        <a:buSzPts val="1100"/>
                        <a:buFont typeface="Arial"/>
                        <a:buNone/>
                      </a:pPr>
                      <a:r>
                        <a:rPr lang="en" sz="1800">
                          <a:latin typeface="Montserrat"/>
                          <a:ea typeface="Montserrat"/>
                          <a:cs typeface="Montserrat"/>
                          <a:sym typeface="Montserrat"/>
                        </a:rPr>
                        <a:t>$665</a:t>
                      </a:r>
                      <a:r>
                        <a:rPr lang="en" sz="1800">
                          <a:latin typeface="Montserrat"/>
                          <a:ea typeface="Montserrat"/>
                          <a:cs typeface="Montserrat"/>
                          <a:sym typeface="Montserrat"/>
                        </a:rPr>
                        <a:t> </a:t>
                      </a:r>
                      <a:r>
                        <a:rPr lang="en" sz="1600">
                          <a:latin typeface="Montserrat"/>
                          <a:ea typeface="Montserrat"/>
                          <a:cs typeface="Montserrat"/>
                          <a:sym typeface="Montserrat"/>
                        </a:rPr>
                        <a:t>  </a:t>
                      </a:r>
                      <a:r>
                        <a:rPr lang="en" sz="1800">
                          <a:latin typeface="Montserrat"/>
                          <a:ea typeface="Montserrat"/>
                          <a:cs typeface="Montserrat"/>
                          <a:sym typeface="Montserrat"/>
                        </a:rPr>
                        <a:t> =  95 ≈ 95 units</a:t>
                      </a:r>
                      <a:endParaRPr sz="1800">
                        <a:latin typeface="Montserrat"/>
                        <a:ea typeface="Montserrat"/>
                        <a:cs typeface="Montserrat"/>
                        <a:sym typeface="Montserrat"/>
                      </a:endParaRPr>
                    </a:p>
                    <a:p>
                      <a:pPr indent="0" lvl="0" marL="0" rtl="0" algn="l">
                        <a:spcBef>
                          <a:spcPts val="0"/>
                        </a:spcBef>
                        <a:spcAft>
                          <a:spcPts val="0"/>
                        </a:spcAft>
                        <a:buNone/>
                      </a:pPr>
                      <a:r>
                        <a:rPr lang="en" sz="1600">
                          <a:latin typeface="Montserrat"/>
                          <a:ea typeface="Montserrat"/>
                          <a:cs typeface="Montserrat"/>
                          <a:sym typeface="Montserrat"/>
                        </a:rPr>
                        <a:t>              $7.00         </a:t>
                      </a:r>
                      <a:endParaRPr sz="1600">
                        <a:latin typeface="Montserrat"/>
                        <a:ea typeface="Montserrat"/>
                        <a:cs typeface="Montserrat"/>
                        <a:sym typeface="Montserrat"/>
                      </a:endParaRPr>
                    </a:p>
                  </a:txBody>
                  <a:tcPr marT="91425" marB="91425" marR="91425" marL="91425"/>
                </a:tc>
              </a:tr>
            </a:tbl>
          </a:graphicData>
        </a:graphic>
      </p:graphicFrame>
      <p:graphicFrame>
        <p:nvGraphicFramePr>
          <p:cNvPr id="224" name="Google Shape;224;p21"/>
          <p:cNvGraphicFramePr/>
          <p:nvPr/>
        </p:nvGraphicFramePr>
        <p:xfrm>
          <a:off x="531925" y="1565950"/>
          <a:ext cx="3000000" cy="3000000"/>
        </p:xfrm>
        <a:graphic>
          <a:graphicData uri="http://schemas.openxmlformats.org/drawingml/2006/table">
            <a:tbl>
              <a:tblPr>
                <a:noFill/>
                <a:tableStyleId>{9ED128FE-1886-4796-BBE8-6FE77588035C}</a:tableStyleId>
              </a:tblPr>
              <a:tblGrid>
                <a:gridCol w="4136100"/>
              </a:tblGrid>
              <a:tr h="467800">
                <a:tc>
                  <a:txBody>
                    <a:bodyPr/>
                    <a:lstStyle/>
                    <a:p>
                      <a:pPr indent="0" lvl="0" marL="0" rtl="0" algn="ctr">
                        <a:spcBef>
                          <a:spcPts val="0"/>
                        </a:spcBef>
                        <a:spcAft>
                          <a:spcPts val="0"/>
                        </a:spcAft>
                        <a:buNone/>
                      </a:pPr>
                      <a:r>
                        <a:rPr b="1" lang="en" sz="1800">
                          <a:solidFill>
                            <a:schemeClr val="lt1"/>
                          </a:solidFill>
                          <a:latin typeface="Montserrat"/>
                          <a:ea typeface="Montserrat"/>
                          <a:cs typeface="Montserrat"/>
                          <a:sym typeface="Montserrat"/>
                        </a:rPr>
                        <a:t>Economics of One Unit</a:t>
                      </a:r>
                      <a:endParaRPr b="1" sz="1800">
                        <a:solidFill>
                          <a:schemeClr val="lt1"/>
                        </a:solidFill>
                        <a:latin typeface="Montserrat"/>
                        <a:ea typeface="Montserrat"/>
                        <a:cs typeface="Montserrat"/>
                        <a:sym typeface="Montserrat"/>
                      </a:endParaRPr>
                    </a:p>
                  </a:txBody>
                  <a:tcPr marT="91425" marB="91425" marR="91425" marL="91425">
                    <a:gradFill>
                      <a:gsLst>
                        <a:gs pos="0">
                          <a:srgbClr val="FF6800"/>
                        </a:gs>
                        <a:gs pos="100000">
                          <a:srgbClr val="FF0076"/>
                        </a:gs>
                      </a:gsLst>
                      <a:lin ang="5400700" scaled="0"/>
                    </a:gradFill>
                  </a:tcPr>
                </a:tc>
              </a:tr>
              <a:tr h="1727375">
                <a:tc>
                  <a:txBody>
                    <a:bodyPr/>
                    <a:lstStyle/>
                    <a:p>
                      <a:pPr indent="0" lvl="0" marL="0" rtl="0" algn="ctr">
                        <a:spcBef>
                          <a:spcPts val="0"/>
                        </a:spcBef>
                        <a:spcAft>
                          <a:spcPts val="0"/>
                        </a:spcAft>
                        <a:buNone/>
                      </a:pPr>
                      <a:r>
                        <a:t/>
                      </a:r>
                      <a:endParaRPr/>
                    </a:p>
                  </a:txBody>
                  <a:tcPr marT="91425" marB="91425" marR="91425" marL="91425"/>
                </a:tc>
              </a:tr>
            </a:tbl>
          </a:graphicData>
        </a:graphic>
      </p:graphicFrame>
      <p:graphicFrame>
        <p:nvGraphicFramePr>
          <p:cNvPr id="225" name="Google Shape;225;p21"/>
          <p:cNvGraphicFramePr/>
          <p:nvPr/>
        </p:nvGraphicFramePr>
        <p:xfrm>
          <a:off x="4821600" y="672625"/>
          <a:ext cx="3000000" cy="3000000"/>
        </p:xfrm>
        <a:graphic>
          <a:graphicData uri="http://schemas.openxmlformats.org/drawingml/2006/table">
            <a:tbl>
              <a:tblPr>
                <a:noFill/>
                <a:tableStyleId>{9ED128FE-1886-4796-BBE8-6FE77588035C}</a:tableStyleId>
              </a:tblPr>
              <a:tblGrid>
                <a:gridCol w="3958825"/>
              </a:tblGrid>
              <a:tr h="381000">
                <a:tc>
                  <a:txBody>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Description of Expenses</a:t>
                      </a:r>
                      <a:endParaRPr b="1">
                        <a:solidFill>
                          <a:schemeClr val="lt1"/>
                        </a:solidFill>
                        <a:latin typeface="Montserrat"/>
                        <a:ea typeface="Montserrat"/>
                        <a:cs typeface="Montserrat"/>
                        <a:sym typeface="Montserrat"/>
                      </a:endParaRPr>
                    </a:p>
                  </a:txBody>
                  <a:tcPr marT="91425" marB="91425" marR="91425" marL="91425">
                    <a:lnL cap="flat" cmpd="sng" w="9525">
                      <a:solidFill>
                        <a:srgbClr val="FF6800"/>
                      </a:solidFill>
                      <a:prstDash val="solid"/>
                      <a:round/>
                      <a:headEnd len="sm" w="sm" type="none"/>
                      <a:tailEnd len="sm" w="sm" type="none"/>
                    </a:lnL>
                    <a:lnR cap="flat" cmpd="sng" w="9525">
                      <a:solidFill>
                        <a:srgbClr val="FF6800"/>
                      </a:solidFill>
                      <a:prstDash val="solid"/>
                      <a:round/>
                      <a:headEnd len="sm" w="sm" type="none"/>
                      <a:tailEnd len="sm" w="sm" type="none"/>
                    </a:lnR>
                    <a:lnT cap="flat" cmpd="sng" w="9525">
                      <a:solidFill>
                        <a:srgbClr val="FF6800"/>
                      </a:solidFill>
                      <a:prstDash val="solid"/>
                      <a:round/>
                      <a:headEnd len="sm" w="sm" type="none"/>
                      <a:tailEnd len="sm" w="sm" type="none"/>
                    </a:lnT>
                    <a:lnB cap="flat" cmpd="sng" w="9525">
                      <a:solidFill>
                        <a:srgbClr val="FF6800"/>
                      </a:solidFill>
                      <a:prstDash val="solid"/>
                      <a:round/>
                      <a:headEnd len="sm" w="sm" type="none"/>
                      <a:tailEnd len="sm" w="sm" type="none"/>
                    </a:lnB>
                    <a:gradFill>
                      <a:gsLst>
                        <a:gs pos="0">
                          <a:srgbClr val="FF6800"/>
                        </a:gs>
                        <a:gs pos="100000">
                          <a:srgbClr val="FF0076"/>
                        </a:gs>
                      </a:gsLst>
                      <a:lin ang="5400700" scaled="0"/>
                    </a:gradFill>
                  </a:tcPr>
                </a:tc>
              </a:tr>
            </a:tbl>
          </a:graphicData>
        </a:graphic>
      </p:graphicFrame>
      <p:graphicFrame>
        <p:nvGraphicFramePr>
          <p:cNvPr id="226" name="Google Shape;226;p21"/>
          <p:cNvGraphicFramePr/>
          <p:nvPr/>
        </p:nvGraphicFramePr>
        <p:xfrm>
          <a:off x="4821588" y="1068825"/>
          <a:ext cx="3000000" cy="3000000"/>
        </p:xfrm>
        <a:graphic>
          <a:graphicData uri="http://schemas.openxmlformats.org/drawingml/2006/table">
            <a:tbl>
              <a:tblPr>
                <a:noFill/>
                <a:tableStyleId>{9ED128FE-1886-4796-BBE8-6FE77588035C}</a:tableStyleId>
              </a:tblPr>
              <a:tblGrid>
                <a:gridCol w="1964425"/>
                <a:gridCol w="1994425"/>
              </a:tblGrid>
              <a:tr h="376775">
                <a:tc>
                  <a:txBody>
                    <a:bodyPr/>
                    <a:lstStyle/>
                    <a:p>
                      <a:pPr indent="0" lvl="0" marL="0" rtl="0" algn="ctr">
                        <a:spcBef>
                          <a:spcPts val="0"/>
                        </a:spcBef>
                        <a:spcAft>
                          <a:spcPts val="0"/>
                        </a:spcAft>
                        <a:buClr>
                          <a:schemeClr val="dk1"/>
                        </a:buClr>
                        <a:buSzPts val="1100"/>
                        <a:buFont typeface="Arial"/>
                        <a:buNone/>
                      </a:pPr>
                      <a:r>
                        <a:rPr b="1" lang="en" sz="1300">
                          <a:latin typeface="Montserrat"/>
                          <a:ea typeface="Montserrat"/>
                          <a:cs typeface="Montserrat"/>
                          <a:sym typeface="Montserrat"/>
                        </a:rPr>
                        <a:t>Variable Material</a:t>
                      </a:r>
                      <a:endParaRPr b="1" sz="1300">
                        <a:latin typeface="Montserrat"/>
                        <a:ea typeface="Montserrat"/>
                        <a:cs typeface="Montserrat"/>
                        <a:sym typeface="Montserrat"/>
                      </a:endParaRPr>
                    </a:p>
                    <a:p>
                      <a:pPr indent="0" lvl="0" marL="0" rtl="0" algn="ctr">
                        <a:spcBef>
                          <a:spcPts val="0"/>
                        </a:spcBef>
                        <a:spcAft>
                          <a:spcPts val="0"/>
                        </a:spcAft>
                        <a:buNone/>
                      </a:pPr>
                      <a:r>
                        <a:rPr b="1" lang="en" sz="1300">
                          <a:latin typeface="Montserrat"/>
                          <a:ea typeface="Montserrat"/>
                          <a:cs typeface="Montserrat"/>
                          <a:sym typeface="Montserrat"/>
                        </a:rPr>
                        <a:t>Expenses</a:t>
                      </a:r>
                      <a:endParaRPr b="1" sz="1300">
                        <a:latin typeface="Montserrat"/>
                        <a:ea typeface="Montserrat"/>
                        <a:cs typeface="Montserrat"/>
                        <a:sym typeface="Montserrat"/>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6B26B"/>
                    </a:solidFill>
                  </a:tcPr>
                </a:tc>
                <a:tc>
                  <a:txBody>
                    <a:bodyPr/>
                    <a:lstStyle/>
                    <a:p>
                      <a:pPr indent="0" lvl="0" marL="0" rtl="0" algn="ctr">
                        <a:spcBef>
                          <a:spcPts val="0"/>
                        </a:spcBef>
                        <a:spcAft>
                          <a:spcPts val="0"/>
                        </a:spcAft>
                        <a:buNone/>
                      </a:pPr>
                      <a:r>
                        <a:rPr b="1" lang="en">
                          <a:latin typeface="Montserrat"/>
                          <a:ea typeface="Montserrat"/>
                          <a:cs typeface="Montserrat"/>
                          <a:sym typeface="Montserrat"/>
                        </a:rPr>
                        <a:t>Total: $ 0.00*</a:t>
                      </a:r>
                      <a:endParaRPr b="1">
                        <a:latin typeface="Montserrat"/>
                        <a:ea typeface="Montserrat"/>
                        <a:cs typeface="Montserrat"/>
                        <a:sym typeface="Montserrat"/>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6B26B"/>
                    </a:solidFill>
                  </a:tcPr>
                </a:tc>
              </a:tr>
              <a:tr h="376775">
                <a:tc>
                  <a:txBody>
                    <a:bodyPr/>
                    <a:lstStyle/>
                    <a:p>
                      <a:pPr indent="0" lvl="0" marL="0" rtl="0" algn="ctr">
                        <a:spcBef>
                          <a:spcPts val="0"/>
                        </a:spcBef>
                        <a:spcAft>
                          <a:spcPts val="0"/>
                        </a:spcAft>
                        <a:buNone/>
                      </a:pPr>
                      <a:r>
                        <a:rPr lang="en">
                          <a:latin typeface="Montserrat"/>
                          <a:ea typeface="Montserrat"/>
                          <a:cs typeface="Montserrat"/>
                          <a:sym typeface="Montserrat"/>
                        </a:rPr>
                        <a:t>N/A</a:t>
                      </a:r>
                      <a:endParaRPr>
                        <a:latin typeface="Montserrat"/>
                        <a:ea typeface="Montserrat"/>
                        <a:cs typeface="Montserrat"/>
                        <a:sym typeface="Montserrat"/>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CE5CD"/>
                    </a:solidFill>
                  </a:tcPr>
                </a:tc>
                <a:tc>
                  <a:txBody>
                    <a:bodyPr/>
                    <a:lstStyle/>
                    <a:p>
                      <a:pPr indent="0" lvl="0" marL="0" rtl="0" algn="ctr">
                        <a:spcBef>
                          <a:spcPts val="0"/>
                        </a:spcBef>
                        <a:spcAft>
                          <a:spcPts val="0"/>
                        </a:spcAft>
                        <a:buNone/>
                      </a:pPr>
                      <a:r>
                        <a:rPr lang="en">
                          <a:latin typeface="Montserrat"/>
                          <a:ea typeface="Montserrat"/>
                          <a:cs typeface="Montserrat"/>
                          <a:sym typeface="Montserrat"/>
                        </a:rPr>
                        <a:t>$0.00</a:t>
                      </a:r>
                      <a:endParaRPr>
                        <a:latin typeface="Montserrat"/>
                        <a:ea typeface="Montserrat"/>
                        <a:cs typeface="Montserrat"/>
                        <a:sym typeface="Montserrat"/>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CE5CD"/>
                    </a:solidFill>
                  </a:tcPr>
                </a:tc>
              </a:tr>
              <a:tr h="376775">
                <a:tc>
                  <a:txBody>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*30% </a:t>
                      </a:r>
                      <a:r>
                        <a:rPr lang="en">
                          <a:solidFill>
                            <a:schemeClr val="dk1"/>
                          </a:solidFill>
                          <a:latin typeface="Montserrat"/>
                          <a:ea typeface="Montserrat"/>
                          <a:cs typeface="Montserrat"/>
                          <a:sym typeface="Montserrat"/>
                        </a:rPr>
                        <a:t>commission</a:t>
                      </a:r>
                      <a:r>
                        <a:rPr lang="en">
                          <a:solidFill>
                            <a:schemeClr val="dk1"/>
                          </a:solidFill>
                          <a:latin typeface="Montserrat"/>
                          <a:ea typeface="Montserrat"/>
                          <a:cs typeface="Montserrat"/>
                          <a:sym typeface="Montserrat"/>
                        </a:rPr>
                        <a:t> </a:t>
                      </a:r>
                      <a:endParaRPr>
                        <a:latin typeface="Montserrat"/>
                        <a:ea typeface="Montserrat"/>
                        <a:cs typeface="Montserrat"/>
                        <a:sym typeface="Montserrat"/>
                      </a:endParaRPr>
                    </a:p>
                  </a:txBody>
                  <a:tcPr marT="91425" marB="91425" marR="91425" marL="91425">
                    <a:lnL cap="flat" cmpd="sng" w="19050">
                      <a:solidFill>
                        <a:srgbClr val="9E9E9E"/>
                      </a:solidFill>
                      <a:prstDash val="solid"/>
                      <a:round/>
                      <a:headEnd len="sm" w="sm" type="none"/>
                      <a:tailEnd len="sm" w="sm" type="none"/>
                    </a:lnL>
                    <a:lnR cap="flat" cmpd="sng" w="19050">
                      <a:solidFill>
                        <a:srgbClr val="F6B26B"/>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6B26B"/>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per purchase</a:t>
                      </a:r>
                      <a:endParaRPr>
                        <a:latin typeface="Montserrat"/>
                        <a:ea typeface="Montserrat"/>
                        <a:cs typeface="Montserrat"/>
                        <a:sym typeface="Montserrat"/>
                      </a:endParaRPr>
                    </a:p>
                  </a:txBody>
                  <a:tcPr marT="91425" marB="91425" marR="91425" marL="91425">
                    <a:lnL cap="flat" cmpd="sng" w="19050">
                      <a:solidFill>
                        <a:srgbClr val="F6B26B"/>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6B26B"/>
                    </a:solidFill>
                  </a:tcPr>
                </a:tc>
              </a:tr>
              <a:tr h="376775">
                <a:tc>
                  <a:txBody>
                    <a:bodyPr/>
                    <a:lstStyle/>
                    <a:p>
                      <a:pPr indent="0" lvl="0" marL="0" rtl="0" algn="ctr">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CE5CD"/>
                    </a:solidFill>
                  </a:tcPr>
                </a:tc>
                <a:tc>
                  <a:txBody>
                    <a:bodyPr/>
                    <a:lstStyle/>
                    <a:p>
                      <a:pPr indent="0" lvl="0" marL="0" rtl="0" algn="ctr">
                        <a:spcBef>
                          <a:spcPts val="0"/>
                        </a:spcBef>
                        <a:spcAft>
                          <a:spcPts val="0"/>
                        </a:spcAft>
                        <a:buClr>
                          <a:schemeClr val="dk1"/>
                        </a:buClr>
                        <a:buSzPts val="1100"/>
                        <a:buFont typeface="Arial"/>
                        <a:buNone/>
                      </a:pPr>
                      <a:r>
                        <a:t/>
                      </a:r>
                      <a:endParaRPr>
                        <a:latin typeface="Montserrat"/>
                        <a:ea typeface="Montserrat"/>
                        <a:cs typeface="Montserrat"/>
                        <a:sym typeface="Montserrat"/>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CE5CD"/>
                    </a:solidFill>
                  </a:tcPr>
                </a:tc>
              </a:tr>
              <a:tr h="376775">
                <a:tc>
                  <a:txBody>
                    <a:bodyPr/>
                    <a:lstStyle/>
                    <a:p>
                      <a:pPr indent="0" lvl="0" marL="0" rtl="0" algn="ctr">
                        <a:spcBef>
                          <a:spcPts val="0"/>
                        </a:spcBef>
                        <a:spcAft>
                          <a:spcPts val="0"/>
                        </a:spcAft>
                        <a:buNone/>
                      </a:pPr>
                      <a:r>
                        <a:rPr b="1" lang="en" sz="1500">
                          <a:solidFill>
                            <a:schemeClr val="dk1"/>
                          </a:solidFill>
                          <a:latin typeface="Montserrat"/>
                          <a:ea typeface="Montserrat"/>
                          <a:cs typeface="Montserrat"/>
                          <a:sym typeface="Montserrat"/>
                        </a:rPr>
                        <a:t>Fixed Expenses</a:t>
                      </a:r>
                      <a:endParaRPr b="1" sz="1500">
                        <a:latin typeface="Montserrat"/>
                        <a:ea typeface="Montserrat"/>
                        <a:cs typeface="Montserrat"/>
                        <a:sym typeface="Montserrat"/>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6B26B"/>
                    </a:solidFill>
                  </a:tcPr>
                </a:tc>
                <a:tc>
                  <a:txBody>
                    <a:bodyPr/>
                    <a:lstStyle/>
                    <a:p>
                      <a:pPr indent="0" lvl="0" marL="0" rtl="0" algn="ctr">
                        <a:spcBef>
                          <a:spcPts val="0"/>
                        </a:spcBef>
                        <a:spcAft>
                          <a:spcPts val="0"/>
                        </a:spcAft>
                        <a:buNone/>
                      </a:pPr>
                      <a:r>
                        <a:rPr b="1" lang="en" sz="1500">
                          <a:solidFill>
                            <a:schemeClr val="dk1"/>
                          </a:solidFill>
                          <a:latin typeface="Montserrat"/>
                          <a:ea typeface="Montserrat"/>
                          <a:cs typeface="Montserrat"/>
                          <a:sym typeface="Montserrat"/>
                        </a:rPr>
                        <a:t>Total: $665</a:t>
                      </a:r>
                      <a:endParaRPr b="1" sz="1500">
                        <a:latin typeface="Montserrat"/>
                        <a:ea typeface="Montserrat"/>
                        <a:cs typeface="Montserrat"/>
                        <a:sym typeface="Montserrat"/>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6B26B"/>
                    </a:solidFill>
                  </a:tcPr>
                </a:tc>
              </a:tr>
              <a:tr h="376775">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Insurance</a:t>
                      </a:r>
                      <a:endParaRPr>
                        <a:latin typeface="Montserrat"/>
                        <a:ea typeface="Montserrat"/>
                        <a:cs typeface="Montserrat"/>
                        <a:sym typeface="Montserrat"/>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CE5CD"/>
                    </a:solidFill>
                  </a:tcPr>
                </a:tc>
                <a:tc>
                  <a:txBody>
                    <a:bodyPr/>
                    <a:lstStyle/>
                    <a:p>
                      <a:pPr indent="0" lvl="0" marL="0" rtl="0" algn="ctr">
                        <a:spcBef>
                          <a:spcPts val="0"/>
                        </a:spcBef>
                        <a:spcAft>
                          <a:spcPts val="0"/>
                        </a:spcAft>
                        <a:buNone/>
                      </a:pPr>
                      <a:r>
                        <a:rPr lang="en">
                          <a:latin typeface="Montserrat"/>
                          <a:ea typeface="Montserrat"/>
                          <a:cs typeface="Montserrat"/>
                          <a:sym typeface="Montserrat"/>
                        </a:rPr>
                        <a:t>$50</a:t>
                      </a:r>
                      <a:endParaRPr>
                        <a:latin typeface="Montserrat"/>
                        <a:ea typeface="Montserrat"/>
                        <a:cs typeface="Montserrat"/>
                        <a:sym typeface="Montserrat"/>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CE5CD"/>
                    </a:solidFill>
                  </a:tcPr>
                </a:tc>
              </a:tr>
              <a:tr h="376775">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Salary</a:t>
                      </a:r>
                      <a:endParaRPr>
                        <a:latin typeface="Montserrat"/>
                        <a:ea typeface="Montserrat"/>
                        <a:cs typeface="Montserrat"/>
                        <a:sym typeface="Montserrat"/>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6B26B"/>
                    </a:solidFill>
                  </a:tcPr>
                </a:tc>
                <a:tc>
                  <a:txBody>
                    <a:bodyPr/>
                    <a:lstStyle/>
                    <a:p>
                      <a:pPr indent="0" lvl="0" marL="0" rtl="0" algn="ctr">
                        <a:spcBef>
                          <a:spcPts val="0"/>
                        </a:spcBef>
                        <a:spcAft>
                          <a:spcPts val="0"/>
                        </a:spcAft>
                        <a:buNone/>
                      </a:pPr>
                      <a:r>
                        <a:rPr lang="en">
                          <a:latin typeface="Montserrat"/>
                          <a:ea typeface="Montserrat"/>
                          <a:cs typeface="Montserrat"/>
                          <a:sym typeface="Montserrat"/>
                        </a:rPr>
                        <a:t>$500</a:t>
                      </a:r>
                      <a:endParaRPr>
                        <a:latin typeface="Montserrat"/>
                        <a:ea typeface="Montserrat"/>
                        <a:cs typeface="Montserrat"/>
                        <a:sym typeface="Montserrat"/>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6B26B"/>
                    </a:solidFill>
                  </a:tcPr>
                </a:tc>
              </a:tr>
              <a:tr h="376775">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Advertising</a:t>
                      </a:r>
                      <a:endParaRPr>
                        <a:latin typeface="Montserrat"/>
                        <a:ea typeface="Montserrat"/>
                        <a:cs typeface="Montserrat"/>
                        <a:sym typeface="Montserrat"/>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CE5CD"/>
                    </a:solidFill>
                  </a:tcPr>
                </a:tc>
                <a:tc>
                  <a:txBody>
                    <a:bodyPr/>
                    <a:lstStyle/>
                    <a:p>
                      <a:pPr indent="0" lvl="0" marL="0" rtl="0" algn="ctr">
                        <a:spcBef>
                          <a:spcPts val="0"/>
                        </a:spcBef>
                        <a:spcAft>
                          <a:spcPts val="0"/>
                        </a:spcAft>
                        <a:buNone/>
                      </a:pPr>
                      <a:r>
                        <a:rPr lang="en">
                          <a:latin typeface="Montserrat"/>
                          <a:ea typeface="Montserrat"/>
                          <a:cs typeface="Montserrat"/>
                          <a:sym typeface="Montserrat"/>
                        </a:rPr>
                        <a:t>$100</a:t>
                      </a:r>
                      <a:endParaRPr>
                        <a:latin typeface="Montserrat"/>
                        <a:ea typeface="Montserrat"/>
                        <a:cs typeface="Montserrat"/>
                        <a:sym typeface="Montserrat"/>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CE5CD"/>
                    </a:solidFill>
                  </a:tcPr>
                </a:tc>
              </a:tr>
              <a:tr h="376775">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Depreciation</a:t>
                      </a:r>
                      <a:endParaRPr>
                        <a:latin typeface="Montserrat"/>
                        <a:ea typeface="Montserrat"/>
                        <a:cs typeface="Montserrat"/>
                        <a:sym typeface="Montserrat"/>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6B26B"/>
                    </a:solidFill>
                  </a:tcPr>
                </a:tc>
                <a:tc>
                  <a:txBody>
                    <a:bodyPr/>
                    <a:lstStyle/>
                    <a:p>
                      <a:pPr indent="0" lvl="0" marL="0" rtl="0" algn="ctr">
                        <a:spcBef>
                          <a:spcPts val="0"/>
                        </a:spcBef>
                        <a:spcAft>
                          <a:spcPts val="0"/>
                        </a:spcAft>
                        <a:buNone/>
                      </a:pPr>
                      <a:r>
                        <a:rPr lang="en">
                          <a:latin typeface="Montserrat"/>
                          <a:ea typeface="Montserrat"/>
                          <a:cs typeface="Montserrat"/>
                          <a:sym typeface="Montserrat"/>
                        </a:rPr>
                        <a:t>$15</a:t>
                      </a:r>
                      <a:endParaRPr>
                        <a:latin typeface="Montserrat"/>
                        <a:ea typeface="Montserrat"/>
                        <a:cs typeface="Montserrat"/>
                        <a:sym typeface="Montserrat"/>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6B26B"/>
                    </a:solidFill>
                  </a:tcPr>
                </a:tc>
              </a:tr>
            </a:tbl>
          </a:graphicData>
        </a:graphic>
      </p:graphicFrame>
      <p:graphicFrame>
        <p:nvGraphicFramePr>
          <p:cNvPr id="227" name="Google Shape;227;p21"/>
          <p:cNvGraphicFramePr/>
          <p:nvPr/>
        </p:nvGraphicFramePr>
        <p:xfrm>
          <a:off x="2898125" y="2364100"/>
          <a:ext cx="3000000" cy="3000000"/>
        </p:xfrm>
        <a:graphic>
          <a:graphicData uri="http://schemas.openxmlformats.org/drawingml/2006/table">
            <a:tbl>
              <a:tblPr>
                <a:noFill/>
                <a:tableStyleId>{9ED128FE-1886-4796-BBE8-6FE77588035C}</a:tableStyleId>
              </a:tblPr>
              <a:tblGrid>
                <a:gridCol w="884950"/>
              </a:tblGrid>
              <a:tr h="792400">
                <a:tc>
                  <a:txBody>
                    <a:bodyPr/>
                    <a:lstStyle/>
                    <a:p>
                      <a:pPr indent="0" lvl="0" marL="0" rtl="0" algn="l">
                        <a:spcBef>
                          <a:spcPts val="0"/>
                        </a:spcBef>
                        <a:spcAft>
                          <a:spcPts val="0"/>
                        </a:spcAft>
                        <a:buNone/>
                      </a:pPr>
                      <a:r>
                        <a:t/>
                      </a:r>
                      <a:endParaRPr/>
                    </a:p>
                  </a:txBody>
                  <a:tcPr marT="91425" marB="91425" marR="91425" marL="91425"/>
                </a:tc>
              </a:tr>
            </a:tbl>
          </a:graphicData>
        </a:graphic>
      </p:graphicFrame>
      <p:graphicFrame>
        <p:nvGraphicFramePr>
          <p:cNvPr id="228" name="Google Shape;228;p21"/>
          <p:cNvGraphicFramePr/>
          <p:nvPr/>
        </p:nvGraphicFramePr>
        <p:xfrm>
          <a:off x="3783075" y="3156500"/>
          <a:ext cx="3000000" cy="3000000"/>
        </p:xfrm>
        <a:graphic>
          <a:graphicData uri="http://schemas.openxmlformats.org/drawingml/2006/table">
            <a:tbl>
              <a:tblPr>
                <a:noFill/>
                <a:tableStyleId>{9ED128FE-1886-4796-BBE8-6FE77588035C}</a:tableStyleId>
              </a:tblPr>
              <a:tblGrid>
                <a:gridCol w="884950"/>
              </a:tblGrid>
              <a:tr h="604625">
                <a:tc>
                  <a:txBody>
                    <a:bodyPr/>
                    <a:lstStyle/>
                    <a:p>
                      <a:pPr indent="0" lvl="0" marL="0" rtl="0" algn="l">
                        <a:spcBef>
                          <a:spcPts val="0"/>
                        </a:spcBef>
                        <a:spcAft>
                          <a:spcPts val="0"/>
                        </a:spcAft>
                        <a:buNone/>
                      </a:pPr>
                      <a:r>
                        <a:t/>
                      </a:r>
                      <a:endParaRPr sz="800"/>
                    </a:p>
                  </a:txBody>
                  <a:tcPr marT="91425" marB="91425" marR="91425" marL="91425"/>
                </a:tc>
              </a:tr>
            </a:tbl>
          </a:graphicData>
        </a:graphic>
      </p:graphicFrame>
      <p:graphicFrame>
        <p:nvGraphicFramePr>
          <p:cNvPr id="229" name="Google Shape;229;p21"/>
          <p:cNvGraphicFramePr/>
          <p:nvPr/>
        </p:nvGraphicFramePr>
        <p:xfrm>
          <a:off x="3783075" y="2044100"/>
          <a:ext cx="3000000" cy="3000000"/>
        </p:xfrm>
        <a:graphic>
          <a:graphicData uri="http://schemas.openxmlformats.org/drawingml/2006/table">
            <a:tbl>
              <a:tblPr>
                <a:noFill/>
                <a:tableStyleId>{9ED128FE-1886-4796-BBE8-6FE77588035C}</a:tableStyleId>
              </a:tblPr>
              <a:tblGrid>
                <a:gridCol w="884950"/>
              </a:tblGrid>
              <a:tr h="320925">
                <a:tc>
                  <a:txBody>
                    <a:bodyPr/>
                    <a:lstStyle/>
                    <a:p>
                      <a:pPr indent="0" lvl="0" marL="0" rtl="0" algn="l">
                        <a:spcBef>
                          <a:spcPts val="0"/>
                        </a:spcBef>
                        <a:spcAft>
                          <a:spcPts val="0"/>
                        </a:spcAft>
                        <a:buNone/>
                      </a:pPr>
                      <a:r>
                        <a:t/>
                      </a:r>
                      <a:endParaRPr sz="900"/>
                    </a:p>
                  </a:txBody>
                  <a:tcPr marT="91425" marB="91425" marR="91425" marL="91425"/>
                </a:tc>
              </a:tr>
            </a:tbl>
          </a:graphicData>
        </a:graphic>
      </p:graphicFrame>
      <p:graphicFrame>
        <p:nvGraphicFramePr>
          <p:cNvPr id="230" name="Google Shape;230;p21"/>
          <p:cNvGraphicFramePr/>
          <p:nvPr/>
        </p:nvGraphicFramePr>
        <p:xfrm>
          <a:off x="3783075" y="3156500"/>
          <a:ext cx="3000000" cy="3000000"/>
        </p:xfrm>
        <a:graphic>
          <a:graphicData uri="http://schemas.openxmlformats.org/drawingml/2006/table">
            <a:tbl>
              <a:tblPr>
                <a:noFill/>
                <a:tableStyleId>{9ED128FE-1886-4796-BBE8-6FE77588035C}</a:tableStyleId>
              </a:tblPr>
              <a:tblGrid>
                <a:gridCol w="884950"/>
              </a:tblGrid>
              <a:tr h="220075">
                <a:tc>
                  <a:txBody>
                    <a:bodyPr/>
                    <a:lstStyle/>
                    <a:p>
                      <a:pPr indent="0" lvl="0" marL="0" rtl="0" algn="l">
                        <a:spcBef>
                          <a:spcPts val="0"/>
                        </a:spcBef>
                        <a:spcAft>
                          <a:spcPts val="0"/>
                        </a:spcAft>
                        <a:buNone/>
                      </a:pPr>
                      <a:r>
                        <a:t/>
                      </a:r>
                      <a:endParaRPr sz="900"/>
                    </a:p>
                  </a:txBody>
                  <a:tcPr marT="91425" marB="91425" marR="91425" marL="91425"/>
                </a:tc>
              </a:tr>
            </a:tbl>
          </a:graphicData>
        </a:graphic>
      </p:graphicFrame>
      <p:sp>
        <p:nvSpPr>
          <p:cNvPr id="231" name="Google Shape;231;p21"/>
          <p:cNvSpPr txBox="1"/>
          <p:nvPr/>
        </p:nvSpPr>
        <p:spPr>
          <a:xfrm>
            <a:off x="540900" y="2041150"/>
            <a:ext cx="324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Selling Price</a:t>
            </a:r>
            <a:endParaRPr b="1">
              <a:latin typeface="Montserrat"/>
              <a:ea typeface="Montserrat"/>
              <a:cs typeface="Montserrat"/>
              <a:sym typeface="Montserrat"/>
            </a:endParaRPr>
          </a:p>
        </p:txBody>
      </p:sp>
      <p:sp>
        <p:nvSpPr>
          <p:cNvPr id="232" name="Google Shape;232;p21"/>
          <p:cNvSpPr txBox="1"/>
          <p:nvPr/>
        </p:nvSpPr>
        <p:spPr>
          <a:xfrm>
            <a:off x="3783000" y="2004475"/>
            <a:ext cx="8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$9.99</a:t>
            </a:r>
            <a:endParaRPr>
              <a:latin typeface="Montserrat"/>
              <a:ea typeface="Montserrat"/>
              <a:cs typeface="Montserrat"/>
              <a:sym typeface="Montserrat"/>
            </a:endParaRPr>
          </a:p>
        </p:txBody>
      </p:sp>
      <p:sp>
        <p:nvSpPr>
          <p:cNvPr id="233" name="Google Shape;233;p21"/>
          <p:cNvSpPr txBox="1"/>
          <p:nvPr/>
        </p:nvSpPr>
        <p:spPr>
          <a:xfrm>
            <a:off x="735775" y="2386850"/>
            <a:ext cx="40221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ontserrat Medium"/>
                <a:ea typeface="Montserrat Medium"/>
                <a:cs typeface="Montserrat Medium"/>
                <a:sym typeface="Montserrat Medium"/>
              </a:rPr>
              <a:t>Cost Of Variable materials   </a:t>
            </a:r>
            <a:r>
              <a:rPr lang="en" sz="1200">
                <a:latin typeface="Montserrat Medium"/>
                <a:ea typeface="Montserrat Medium"/>
                <a:cs typeface="Montserrat Medium"/>
                <a:sym typeface="Montserrat Medium"/>
              </a:rPr>
              <a:t> </a:t>
            </a:r>
            <a:endParaRPr sz="1200">
              <a:latin typeface="Montserrat Medium"/>
              <a:ea typeface="Montserrat Medium"/>
              <a:cs typeface="Montserrat Medium"/>
              <a:sym typeface="Montserrat Medium"/>
            </a:endParaRPr>
          </a:p>
          <a:p>
            <a:pPr indent="0" lvl="0" marL="0" rtl="0" algn="l">
              <a:spcBef>
                <a:spcPts val="0"/>
              </a:spcBef>
              <a:spcAft>
                <a:spcPts val="0"/>
              </a:spcAft>
              <a:buNone/>
            </a:pPr>
            <a:r>
              <a:rPr lang="en" sz="1200">
                <a:latin typeface="Montserrat Medium"/>
                <a:ea typeface="Montserrat Medium"/>
                <a:cs typeface="Montserrat Medium"/>
                <a:sym typeface="Montserrat Medium"/>
              </a:rPr>
              <a:t>Cost of Labor                      </a:t>
            </a:r>
            <a:endParaRPr sz="1200">
              <a:latin typeface="Montserrat Medium"/>
              <a:ea typeface="Montserrat Medium"/>
              <a:cs typeface="Montserrat Medium"/>
              <a:sym typeface="Montserrat Medium"/>
            </a:endParaRPr>
          </a:p>
          <a:p>
            <a:pPr indent="0" lvl="0" marL="0" rtl="0" algn="l">
              <a:spcBef>
                <a:spcPts val="0"/>
              </a:spcBef>
              <a:spcAft>
                <a:spcPts val="0"/>
              </a:spcAft>
              <a:buNone/>
            </a:pPr>
            <a:r>
              <a:rPr lang="en" sz="1200">
                <a:latin typeface="Montserrat Medium"/>
                <a:ea typeface="Montserrat Medium"/>
                <a:cs typeface="Montserrat Medium"/>
                <a:sym typeface="Montserrat Medium"/>
              </a:rPr>
              <a:t>App Store Commision</a:t>
            </a:r>
            <a:r>
              <a:rPr lang="en" sz="1300">
                <a:latin typeface="Montserrat Medium"/>
                <a:ea typeface="Montserrat Medium"/>
                <a:cs typeface="Montserrat Medium"/>
                <a:sym typeface="Montserrat Medium"/>
              </a:rPr>
              <a:t>        </a:t>
            </a:r>
            <a:r>
              <a:rPr lang="en" sz="1300">
                <a:solidFill>
                  <a:schemeClr val="dk1"/>
                </a:solidFill>
                <a:latin typeface="Montserrat Medium"/>
                <a:ea typeface="Montserrat Medium"/>
                <a:cs typeface="Montserrat Medium"/>
                <a:sym typeface="Montserrat Medium"/>
              </a:rPr>
              <a:t>  </a:t>
            </a:r>
            <a:endParaRPr sz="1300">
              <a:latin typeface="Montserrat Medium"/>
              <a:ea typeface="Montserrat Medium"/>
              <a:cs typeface="Montserrat Medium"/>
              <a:sym typeface="Montserrat Medium"/>
            </a:endParaRPr>
          </a:p>
        </p:txBody>
      </p:sp>
      <p:sp>
        <p:nvSpPr>
          <p:cNvPr id="234" name="Google Shape;234;p21"/>
          <p:cNvSpPr txBox="1"/>
          <p:nvPr/>
        </p:nvSpPr>
        <p:spPr>
          <a:xfrm>
            <a:off x="2894350" y="2370950"/>
            <a:ext cx="885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  $0.00</a:t>
            </a:r>
            <a:endParaRPr>
              <a:latin typeface="Montserrat"/>
              <a:ea typeface="Montserrat"/>
              <a:cs typeface="Montserrat"/>
              <a:sym typeface="Montserrat"/>
            </a:endParaRPr>
          </a:p>
        </p:txBody>
      </p:sp>
      <p:sp>
        <p:nvSpPr>
          <p:cNvPr id="235" name="Google Shape;235;p21"/>
          <p:cNvSpPr txBox="1"/>
          <p:nvPr/>
        </p:nvSpPr>
        <p:spPr>
          <a:xfrm>
            <a:off x="2894350" y="2571750"/>
            <a:ext cx="885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Montserrat"/>
                <a:ea typeface="Montserrat"/>
                <a:cs typeface="Montserrat"/>
                <a:sym typeface="Montserrat"/>
              </a:rPr>
              <a:t>  $0.00</a:t>
            </a:r>
            <a:endParaRPr>
              <a:latin typeface="Montserrat"/>
              <a:ea typeface="Montserrat"/>
              <a:cs typeface="Montserrat"/>
              <a:sym typeface="Montserrat"/>
            </a:endParaRPr>
          </a:p>
        </p:txBody>
      </p:sp>
      <p:sp>
        <p:nvSpPr>
          <p:cNvPr id="236" name="Google Shape;236;p21"/>
          <p:cNvSpPr txBox="1"/>
          <p:nvPr/>
        </p:nvSpPr>
        <p:spPr>
          <a:xfrm>
            <a:off x="2894350" y="2755850"/>
            <a:ext cx="885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Montserrat"/>
                <a:ea typeface="Montserrat"/>
                <a:cs typeface="Montserrat"/>
                <a:sym typeface="Montserrat"/>
              </a:rPr>
              <a:t>  $2.99</a:t>
            </a:r>
            <a:endParaRPr>
              <a:latin typeface="Montserrat"/>
              <a:ea typeface="Montserrat"/>
              <a:cs typeface="Montserrat"/>
              <a:sym typeface="Montserrat"/>
            </a:endParaRPr>
          </a:p>
        </p:txBody>
      </p:sp>
      <p:sp>
        <p:nvSpPr>
          <p:cNvPr id="237" name="Google Shape;237;p21"/>
          <p:cNvSpPr txBox="1"/>
          <p:nvPr/>
        </p:nvSpPr>
        <p:spPr>
          <a:xfrm>
            <a:off x="540900" y="3111850"/>
            <a:ext cx="3242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Montserrat"/>
                <a:ea typeface="Montserrat"/>
                <a:cs typeface="Montserrat"/>
                <a:sym typeface="Montserrat"/>
              </a:rPr>
              <a:t>Total COGS/COSS</a:t>
            </a:r>
            <a:endParaRPr b="1" sz="1300">
              <a:latin typeface="Montserrat"/>
              <a:ea typeface="Montserrat"/>
              <a:cs typeface="Montserrat"/>
              <a:sym typeface="Montserrat"/>
            </a:endParaRPr>
          </a:p>
        </p:txBody>
      </p:sp>
      <p:sp>
        <p:nvSpPr>
          <p:cNvPr id="238" name="Google Shape;238;p21"/>
          <p:cNvSpPr txBox="1"/>
          <p:nvPr/>
        </p:nvSpPr>
        <p:spPr>
          <a:xfrm>
            <a:off x="540900" y="3376225"/>
            <a:ext cx="3242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Montserrat"/>
                <a:ea typeface="Montserrat"/>
                <a:cs typeface="Montserrat"/>
                <a:sym typeface="Montserrat"/>
              </a:rPr>
              <a:t>Contribution margin</a:t>
            </a:r>
            <a:endParaRPr b="1" sz="1300">
              <a:latin typeface="Montserrat"/>
              <a:ea typeface="Montserrat"/>
              <a:cs typeface="Montserrat"/>
              <a:sym typeface="Montserrat"/>
            </a:endParaRPr>
          </a:p>
        </p:txBody>
      </p:sp>
      <p:sp>
        <p:nvSpPr>
          <p:cNvPr id="239" name="Google Shape;239;p21"/>
          <p:cNvSpPr txBox="1"/>
          <p:nvPr/>
        </p:nvSpPr>
        <p:spPr>
          <a:xfrm>
            <a:off x="3783050" y="3116400"/>
            <a:ext cx="8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$2.99</a:t>
            </a:r>
            <a:endParaRPr>
              <a:latin typeface="Montserrat"/>
              <a:ea typeface="Montserrat"/>
              <a:cs typeface="Montserrat"/>
              <a:sym typeface="Montserrat"/>
            </a:endParaRPr>
          </a:p>
        </p:txBody>
      </p:sp>
      <p:sp>
        <p:nvSpPr>
          <p:cNvPr id="240" name="Google Shape;240;p21"/>
          <p:cNvSpPr txBox="1"/>
          <p:nvPr/>
        </p:nvSpPr>
        <p:spPr>
          <a:xfrm>
            <a:off x="3783050" y="3444775"/>
            <a:ext cx="8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$7.00</a:t>
            </a:r>
            <a:endParaRPr>
              <a:latin typeface="Montserrat"/>
              <a:ea typeface="Montserrat"/>
              <a:cs typeface="Montserrat"/>
              <a:sym typeface="Montserrat"/>
            </a:endParaRPr>
          </a:p>
        </p:txBody>
      </p:sp>
      <p:cxnSp>
        <p:nvCxnSpPr>
          <p:cNvPr id="241" name="Google Shape;241;p21"/>
          <p:cNvCxnSpPr/>
          <p:nvPr/>
        </p:nvCxnSpPr>
        <p:spPr>
          <a:xfrm>
            <a:off x="1260425" y="4604475"/>
            <a:ext cx="764400" cy="0"/>
          </a:xfrm>
          <a:prstGeom prst="straightConnector1">
            <a:avLst/>
          </a:prstGeom>
          <a:noFill/>
          <a:ln cap="flat" cmpd="sng" w="2857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